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87" r:id="rId3"/>
    <p:sldId id="285" r:id="rId4"/>
    <p:sldId id="286" r:id="rId5"/>
    <p:sldId id="284" r:id="rId6"/>
    <p:sldId id="260" r:id="rId7"/>
    <p:sldId id="261" r:id="rId8"/>
    <p:sldId id="295" r:id="rId9"/>
    <p:sldId id="265" r:id="rId10"/>
    <p:sldId id="302" r:id="rId11"/>
    <p:sldId id="303" r:id="rId12"/>
    <p:sldId id="266" r:id="rId13"/>
    <p:sldId id="267" r:id="rId14"/>
    <p:sldId id="270" r:id="rId15"/>
    <p:sldId id="289" r:id="rId16"/>
    <p:sldId id="268" r:id="rId17"/>
    <p:sldId id="269" r:id="rId18"/>
    <p:sldId id="290" r:id="rId19"/>
    <p:sldId id="271" r:id="rId20"/>
    <p:sldId id="291" r:id="rId21"/>
    <p:sldId id="292" r:id="rId22"/>
    <p:sldId id="297" r:id="rId23"/>
    <p:sldId id="299" r:id="rId24"/>
    <p:sldId id="300" r:id="rId25"/>
    <p:sldId id="301" r:id="rId26"/>
    <p:sldId id="294" r:id="rId27"/>
    <p:sldId id="278" r:id="rId28"/>
    <p:sldId id="279" r:id="rId29"/>
    <p:sldId id="280" r:id="rId30"/>
    <p:sldId id="281" r:id="rId31"/>
    <p:sldId id="282"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FF66"/>
    <a:srgbClr val="C6D9F1"/>
    <a:srgbClr val="FF3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7" autoAdjust="0"/>
    <p:restoredTop sz="59967" autoAdjust="0"/>
  </p:normalViewPr>
  <p:slideViewPr>
    <p:cSldViewPr snapToObjects="1">
      <p:cViewPr>
        <p:scale>
          <a:sx n="75" d="100"/>
          <a:sy n="75" d="100"/>
        </p:scale>
        <p:origin x="-1074" y="570"/>
      </p:cViewPr>
      <p:guideLst>
        <p:guide orient="horz" pos="2160"/>
        <p:guide pos="2880"/>
      </p:guideLst>
    </p:cSldViewPr>
  </p:slideViewPr>
  <p:outlineViewPr>
    <p:cViewPr>
      <p:scale>
        <a:sx n="33" d="100"/>
        <a:sy n="33" d="100"/>
      </p:scale>
      <p:origin x="0" y="13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7554160-62C2-454A-AE4E-DCD4C7E7233A}" type="datetime1">
              <a:rPr lang="en-US"/>
              <a:pPr/>
              <a:t>5/2/2013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E68B9F6-8097-4C34-9FF8-5B281E2C2C56}" type="slidenum">
              <a:rPr lang="en-US"/>
              <a:pPr/>
              <a:t>‹#›</a:t>
            </a:fld>
            <a:endParaRPr lang="en-US"/>
          </a:p>
        </p:txBody>
      </p:sp>
    </p:spTree>
    <p:extLst>
      <p:ext uri="{BB962C8B-B14F-4D97-AF65-F5344CB8AC3E}">
        <p14:creationId xmlns:p14="http://schemas.microsoft.com/office/powerpoint/2010/main" val="141376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C36E444-38A4-4244-BDE7-426437C58743}" type="datetime1">
              <a:rPr lang="en-US"/>
              <a:pPr/>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E7B2D02D-A6E8-4F78-A64F-A50CA2F557F8}" type="slidenum">
              <a:rPr lang="en-US"/>
              <a:pPr/>
              <a:t>‹#›</a:t>
            </a:fld>
            <a:endParaRPr lang="en-US"/>
          </a:p>
        </p:txBody>
      </p:sp>
    </p:spTree>
    <p:extLst>
      <p:ext uri="{BB962C8B-B14F-4D97-AF65-F5344CB8AC3E}">
        <p14:creationId xmlns:p14="http://schemas.microsoft.com/office/powerpoint/2010/main" val="222981966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main focus of our research group is to compute the reflectance of materials defined by their</a:t>
            </a:r>
            <a:r>
              <a:rPr lang="fr-FR" baseline="0" dirty="0" smtClean="0"/>
              <a:t> physical properties.</a:t>
            </a:r>
          </a:p>
          <a:p>
            <a:r>
              <a:rPr lang="fr-FR" baseline="0" dirty="0" smtClean="0"/>
              <a:t>Mostly, we worked on painted materials. Those are composed of </a:t>
            </a:r>
          </a:p>
          <a:p>
            <a:r>
              <a:rPr lang="fr-FR" baseline="0" dirty="0" smtClean="0"/>
              <a:t>[1] a base layer which can be concrete in the case of a painted wall, or a metal plate in the case of car paint</a:t>
            </a:r>
          </a:p>
          <a:p>
            <a:r>
              <a:rPr lang="fr-FR" baseline="0" dirty="0" smtClean="0"/>
              <a:t>[2] on top of which we place a layer of transparent binder</a:t>
            </a:r>
          </a:p>
          <a:p>
            <a:r>
              <a:rPr lang="fr-FR" baseline="0" dirty="0" smtClean="0"/>
              <a:t>[3] and inside this binder are pigment particles. Depending on the type of pigments, their size and their concentration, the paint color and reflection will change.</a:t>
            </a:r>
          </a:p>
          <a:p>
            <a:endParaRPr lang="fr-FR" baseline="0"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2</a:t>
            </a:fld>
            <a:endParaRPr lang="en-US"/>
          </a:p>
        </p:txBody>
      </p:sp>
    </p:spTree>
    <p:extLst>
      <p:ext uri="{BB962C8B-B14F-4D97-AF65-F5344CB8AC3E}">
        <p14:creationId xmlns:p14="http://schemas.microsoft.com/office/powerpoint/2010/main" val="272328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Finally</a:t>
            </a:r>
            <a:r>
              <a:rPr lang="fr-FR" baseline="0" dirty="0" smtClean="0"/>
              <a:t> we assume that the material is homogeneous. This means that the material properties are constants within the layer.</a:t>
            </a:r>
          </a:p>
          <a:p>
            <a:r>
              <a:rPr lang="fr-FR" baseline="0" dirty="0" smtClean="0"/>
              <a:t>Heterogeneous materials are approximated through a supperposition of homogeneous layers.</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11</a:t>
            </a:fld>
            <a:endParaRPr lang="en-US"/>
          </a:p>
        </p:txBody>
      </p:sp>
    </p:spTree>
    <p:extLst>
      <p:ext uri="{BB962C8B-B14F-4D97-AF65-F5344CB8AC3E}">
        <p14:creationId xmlns:p14="http://schemas.microsoft.com/office/powerpoint/2010/main" val="213909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Now</a:t>
            </a:r>
            <a:r>
              <a:rPr lang="fr-FR" baseline="0" dirty="0" smtClean="0"/>
              <a:t> that our material is defined, the diffuse BRDF computation requires computing the radiance field at the top of the material. This means computing the radiance at the surface of the top layer for each outgoing direction. Moreover, this computation needs to be conducted for each incident direction.</a:t>
            </a:r>
          </a:p>
          <a:p>
            <a:r>
              <a:rPr lang="fr-FR" baseline="0" dirty="0" smtClean="0"/>
              <a:t>[1] Given a incident direction, the radiance field is modeled as a solution to the radiave transfer equation.</a:t>
            </a:r>
          </a:p>
        </p:txBody>
      </p:sp>
      <p:sp>
        <p:nvSpPr>
          <p:cNvPr id="4" name="Slide Number Placeholder 3"/>
          <p:cNvSpPr>
            <a:spLocks noGrp="1"/>
          </p:cNvSpPr>
          <p:nvPr>
            <p:ph type="sldNum" sz="quarter" idx="10"/>
          </p:nvPr>
        </p:nvSpPr>
        <p:spPr/>
        <p:txBody>
          <a:bodyPr/>
          <a:lstStyle/>
          <a:p>
            <a:fld id="{E7B2D02D-A6E8-4F78-A64F-A50CA2F557F8}" type="slidenum">
              <a:rPr lang="en-US" smtClean="0"/>
              <a:pPr/>
              <a:t>12</a:t>
            </a:fld>
            <a:endParaRPr lang="en-US"/>
          </a:p>
        </p:txBody>
      </p:sp>
    </p:spTree>
    <p:extLst>
      <p:ext uri="{BB962C8B-B14F-4D97-AF65-F5344CB8AC3E}">
        <p14:creationId xmlns:p14="http://schemas.microsoft.com/office/powerpoint/2010/main" val="390147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Radiative Transfer Equation, or RTE, expresses the change of</a:t>
            </a:r>
            <a:r>
              <a:rPr lang="fr-FR" baseline="0" dirty="0" smtClean="0"/>
              <a:t> radiance along the optical depth Tau.</a:t>
            </a:r>
          </a:p>
          <a:p>
            <a:r>
              <a:rPr lang="fr-FR" baseline="0" dirty="0" smtClean="0"/>
              <a:t>This change is expressed through 3 components:</a:t>
            </a:r>
          </a:p>
          <a:p>
            <a:r>
              <a:rPr lang="fr-FR" baseline="0" dirty="0" smtClean="0"/>
              <a:t>[1] First component is I, the radiance, at a depth Tau along a direction Omega.</a:t>
            </a:r>
          </a:p>
          <a:p>
            <a:r>
              <a:rPr lang="fr-FR" baseline="0" dirty="0" smtClean="0"/>
              <a:t>[2] The second component is the function J corresponding to the in-scattering of light inside the material. J is expressed using the single scattering albedo Alpha, and the phase function p</a:t>
            </a:r>
          </a:p>
        </p:txBody>
      </p:sp>
      <p:sp>
        <p:nvSpPr>
          <p:cNvPr id="4" name="Slide Number Placeholder 3"/>
          <p:cNvSpPr>
            <a:spLocks noGrp="1"/>
          </p:cNvSpPr>
          <p:nvPr>
            <p:ph type="sldNum" sz="quarter" idx="10"/>
          </p:nvPr>
        </p:nvSpPr>
        <p:spPr/>
        <p:txBody>
          <a:bodyPr/>
          <a:lstStyle/>
          <a:p>
            <a:fld id="{E7B2D02D-A6E8-4F78-A64F-A50CA2F557F8}" type="slidenum">
              <a:rPr lang="en-US" smtClean="0"/>
              <a:pPr/>
              <a:t>13</a:t>
            </a:fld>
            <a:endParaRPr lang="en-US"/>
          </a:p>
        </p:txBody>
      </p:sp>
    </p:spTree>
    <p:extLst>
      <p:ext uri="{BB962C8B-B14F-4D97-AF65-F5344CB8AC3E}">
        <p14:creationId xmlns:p14="http://schemas.microsoft.com/office/powerpoint/2010/main" val="3015366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third component of the RTE is the source function Q, accounting</a:t>
            </a:r>
            <a:r>
              <a:rPr lang="fr-FR" baseline="0" dirty="0" smtClean="0"/>
              <a:t> for the attenuated incident radiance.</a:t>
            </a:r>
          </a:p>
          <a:p>
            <a:r>
              <a:rPr lang="fr-FR" baseline="0" dirty="0" smtClean="0"/>
              <a:t>This component corresponds to the lighting condition of the material</a:t>
            </a:r>
          </a:p>
        </p:txBody>
      </p:sp>
      <p:sp>
        <p:nvSpPr>
          <p:cNvPr id="4" name="Slide Number Placeholder 3"/>
          <p:cNvSpPr>
            <a:spLocks noGrp="1"/>
          </p:cNvSpPr>
          <p:nvPr>
            <p:ph type="sldNum" sz="quarter" idx="10"/>
          </p:nvPr>
        </p:nvSpPr>
        <p:spPr/>
        <p:txBody>
          <a:bodyPr/>
          <a:lstStyle/>
          <a:p>
            <a:fld id="{E7B2D02D-A6E8-4F78-A64F-A50CA2F557F8}" type="slidenum">
              <a:rPr lang="en-US" smtClean="0"/>
              <a:pPr/>
              <a:t>14</a:t>
            </a:fld>
            <a:endParaRPr lang="en-US"/>
          </a:p>
        </p:txBody>
      </p:sp>
    </p:spTree>
    <p:extLst>
      <p:ext uri="{BB962C8B-B14F-4D97-AF65-F5344CB8AC3E}">
        <p14:creationId xmlns:p14="http://schemas.microsoft.com/office/powerpoint/2010/main" val="3430789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fr-FR" baseline="0" dirty="0" smtClean="0"/>
              <a:t>Ultimately, we need to compute the radiance field for the whole thickness, and this computation needs to be repeated for each incident and outgoing direction.</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15</a:t>
            </a:fld>
            <a:endParaRPr lang="en-US"/>
          </a:p>
        </p:txBody>
      </p:sp>
    </p:spTree>
    <p:extLst>
      <p:ext uri="{BB962C8B-B14F-4D97-AF65-F5344CB8AC3E}">
        <p14:creationId xmlns:p14="http://schemas.microsoft.com/office/powerpoint/2010/main" val="343078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But how to solve</a:t>
            </a:r>
            <a:r>
              <a:rPr lang="fr-FR" baseline="0" dirty="0" smtClean="0"/>
              <a:t> this RTE?</a:t>
            </a:r>
          </a:p>
          <a:p>
            <a:r>
              <a:rPr lang="fr-FR" baseline="0" dirty="0" smtClean="0"/>
              <a:t>[1] First we use a Fourier expansion of the radiance. This allows us to separate the zenith and azimuth angle dependancy of the radiance. For each order of expansion, Im is independant of phi.</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16</a:t>
            </a:fld>
            <a:endParaRPr lang="en-US"/>
          </a:p>
        </p:txBody>
      </p:sp>
    </p:spTree>
    <p:extLst>
      <p:ext uri="{BB962C8B-B14F-4D97-AF65-F5344CB8AC3E}">
        <p14:creationId xmlns:p14="http://schemas.microsoft.com/office/powerpoint/2010/main" val="184560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Radiative transfer equation can</a:t>
            </a:r>
            <a:r>
              <a:rPr lang="fr-FR" baseline="0" dirty="0" smtClean="0"/>
              <a:t> be rewritten for each order of expansion.</a:t>
            </a:r>
          </a:p>
          <a:p>
            <a:r>
              <a:rPr lang="fr-FR" baseline="0" dirty="0" smtClean="0"/>
              <a:t>[1] To simplify the notations, we reorganize the RTE by writing all the components expressed in function of the radiance I on the left side of the equal sign.</a:t>
            </a:r>
            <a:endParaRPr lang="fr-FR" dirty="0" smtClean="0"/>
          </a:p>
          <a:p>
            <a:r>
              <a:rPr lang="fr-FR" dirty="0" smtClean="0"/>
              <a:t>[2] We can note that coincidently, this corresponds</a:t>
            </a:r>
            <a:r>
              <a:rPr lang="fr-FR" baseline="0" dirty="0" smtClean="0"/>
              <a:t> to the components that are independant of the incident direction mu in</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17</a:t>
            </a:fld>
            <a:endParaRPr lang="en-US"/>
          </a:p>
        </p:txBody>
      </p:sp>
    </p:spTree>
    <p:extLst>
      <p:ext uri="{BB962C8B-B14F-4D97-AF65-F5344CB8AC3E}">
        <p14:creationId xmlns:p14="http://schemas.microsoft.com/office/powerpoint/2010/main" val="423401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Having all the components</a:t>
            </a:r>
            <a:r>
              <a:rPr lang="fr-FR" baseline="0" dirty="0" smtClean="0"/>
              <a:t> function of the radiance on the left, we can recognize an integro-differential equation</a:t>
            </a:r>
          </a:p>
          <a:p>
            <a:r>
              <a:rPr lang="fr-FR" baseline="0" dirty="0" smtClean="0"/>
              <a:t>[1] and introduce an integro differential operator L such that L of the radiance is the source function</a:t>
            </a:r>
          </a:p>
          <a:p>
            <a:r>
              <a:rPr lang="fr-FR" baseline="0" dirty="0" smtClean="0"/>
              <a:t>[2] To compute the BRDF, this differential equation needs to be solved for each incident and outgoing zenith angle</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18</a:t>
            </a:fld>
            <a:endParaRPr lang="en-US"/>
          </a:p>
        </p:txBody>
      </p:sp>
    </p:spTree>
    <p:extLst>
      <p:ext uri="{BB962C8B-B14F-4D97-AF65-F5344CB8AC3E}">
        <p14:creationId xmlns:p14="http://schemas.microsoft.com/office/powerpoint/2010/main" val="423401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Following standard practice in differential equation litterature, such a solution is computed as the combination of</a:t>
            </a:r>
          </a:p>
          <a:p>
            <a:r>
              <a:rPr lang="fr-FR" baseline="0" dirty="0" smtClean="0"/>
              <a:t>[1] the homogeneous solution, which is the solution to the equation where the source function has been cancelled</a:t>
            </a:r>
          </a:p>
          <a:p>
            <a:r>
              <a:rPr lang="fr-FR" baseline="0" dirty="0" smtClean="0"/>
              <a:t>[2] and one particular solution satisfying the full RTE</a:t>
            </a:r>
          </a:p>
          <a:p>
            <a:r>
              <a:rPr lang="fr-FR" baseline="0" dirty="0" smtClean="0"/>
              <a:t>The homogeneous solution has unknown constants which will be defined once a particular solution has been found.</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19</a:t>
            </a:fld>
            <a:endParaRPr lang="en-US"/>
          </a:p>
        </p:txBody>
      </p:sp>
    </p:spTree>
    <p:extLst>
      <p:ext uri="{BB962C8B-B14F-4D97-AF65-F5344CB8AC3E}">
        <p14:creationId xmlns:p14="http://schemas.microsoft.com/office/powerpoint/2010/main" val="186785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 computing</a:t>
            </a:r>
            <a:r>
              <a:rPr lang="fr-FR" baseline="0" dirty="0" smtClean="0"/>
              <a:t> the BRDF by solving the RTE means</a:t>
            </a:r>
          </a:p>
          <a:p>
            <a:r>
              <a:rPr lang="fr-FR" baseline="0" dirty="0" smtClean="0"/>
              <a:t>[1] Computing the homogeneous solution Ih. As it is independent of the incident radiance, </a:t>
            </a:r>
          </a:p>
          <a:p>
            <a:r>
              <a:rPr lang="fr-FR" baseline="0" dirty="0" smtClean="0"/>
              <a:t>[2] this homogeneous solution needs to be solved only once for each outgoing direction</a:t>
            </a:r>
          </a:p>
          <a:p>
            <a:r>
              <a:rPr lang="fr-FR" baseline="0" dirty="0" smtClean="0"/>
              <a:t>[3] Then a particular solution needs to be computed. This solution depends on the source function Q, so the computation of the particular solution needs not only to be repeated for each direction mu, </a:t>
            </a:r>
          </a:p>
          <a:p>
            <a:r>
              <a:rPr lang="fr-FR" baseline="0" dirty="0" smtClean="0"/>
              <a:t>[4] but also for each incident direction. We have here a large repetition of very similar computations.</a:t>
            </a:r>
          </a:p>
          <a:p>
            <a:r>
              <a:rPr lang="fr-FR" baseline="0" dirty="0" smtClean="0"/>
              <a:t>[5] So is there any way to take advantage of that similarity?</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20</a:t>
            </a:fld>
            <a:endParaRPr lang="en-US"/>
          </a:p>
        </p:txBody>
      </p:sp>
    </p:spTree>
    <p:extLst>
      <p:ext uri="{BB962C8B-B14F-4D97-AF65-F5344CB8AC3E}">
        <p14:creationId xmlns:p14="http://schemas.microsoft.com/office/powerpoint/2010/main" val="418979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BRDF at</a:t>
            </a:r>
            <a:r>
              <a:rPr lang="fr-FR" baseline="0" dirty="0" smtClean="0"/>
              <a:t> the top of this material has two components.</a:t>
            </a:r>
          </a:p>
          <a:p>
            <a:r>
              <a:rPr lang="fr-FR" baseline="0" dirty="0" smtClean="0"/>
              <a:t>[1] The first one is the specular BRDF corresponding to the light reflecting directly at the surface of the material.</a:t>
            </a:r>
          </a:p>
          <a:p>
            <a:r>
              <a:rPr lang="fr-FR" baseline="0" dirty="0" smtClean="0"/>
              <a:t>A lot of people have already modeled this one using Fresnel reflection or the Cook-Torrance model for example</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3</a:t>
            </a:fld>
            <a:endParaRPr lang="en-US"/>
          </a:p>
        </p:txBody>
      </p:sp>
    </p:spTree>
    <p:extLst>
      <p:ext uri="{BB962C8B-B14F-4D97-AF65-F5344CB8AC3E}">
        <p14:creationId xmlns:p14="http://schemas.microsoft.com/office/powerpoint/2010/main" val="4060485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One</a:t>
            </a:r>
            <a:r>
              <a:rPr lang="fr-FR" baseline="0" dirty="0" smtClean="0"/>
              <a:t> way of finding a particular solution is through the use of Green’s function. Let me introduce the Green’s function through a generic problem.</a:t>
            </a:r>
          </a:p>
          <a:p>
            <a:r>
              <a:rPr lang="fr-FR" baseline="0" dirty="0" smtClean="0"/>
              <a:t>[1] Let’s consider a generic differential equation represented by the operator F here.</a:t>
            </a:r>
          </a:p>
          <a:p>
            <a:r>
              <a:rPr lang="fr-FR" baseline="0" dirty="0" smtClean="0"/>
              <a:t>[2] The Green’s function associated with this differential equation is defined by this equation (show the equation on screen). Note that the Green’s function G is defined on a larger dimension space than the function f if the original equation.</a:t>
            </a:r>
          </a:p>
          <a:p>
            <a:r>
              <a:rPr lang="fr-FR" baseline="0" dirty="0" smtClean="0"/>
              <a:t>[3] The delta function has the property of having its integral equal to 1</a:t>
            </a:r>
          </a:p>
          <a:p>
            <a:r>
              <a:rPr lang="fr-FR" baseline="0" dirty="0" smtClean="0"/>
              <a:t>[4] When integrated with the source function q, the integral is equal to q(x)</a:t>
            </a:r>
          </a:p>
          <a:p>
            <a:r>
              <a:rPr lang="fr-FR" baseline="0" dirty="0" smtClean="0"/>
              <a:t>[5] So the integration of the Green’s function times the source function is equal to the source function evaluated on x</a:t>
            </a:r>
          </a:p>
        </p:txBody>
      </p:sp>
      <p:sp>
        <p:nvSpPr>
          <p:cNvPr id="4" name="Slide Number Placeholder 3"/>
          <p:cNvSpPr>
            <a:spLocks noGrp="1"/>
          </p:cNvSpPr>
          <p:nvPr>
            <p:ph type="sldNum" sz="quarter" idx="10"/>
          </p:nvPr>
        </p:nvSpPr>
        <p:spPr/>
        <p:txBody>
          <a:bodyPr/>
          <a:lstStyle/>
          <a:p>
            <a:fld id="{E7B2D02D-A6E8-4F78-A64F-A50CA2F557F8}" type="slidenum">
              <a:rPr lang="en-US" smtClean="0"/>
              <a:pPr/>
              <a:t>21</a:t>
            </a:fld>
            <a:endParaRPr lang="en-US"/>
          </a:p>
        </p:txBody>
      </p:sp>
    </p:spTree>
    <p:extLst>
      <p:ext uri="{BB962C8B-B14F-4D97-AF65-F5344CB8AC3E}">
        <p14:creationId xmlns:p14="http://schemas.microsoft.com/office/powerpoint/2010/main" val="2621681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Let</a:t>
            </a:r>
            <a:r>
              <a:rPr lang="fr-FR" baseline="0" dirty="0" smtClean="0"/>
              <a:t> me rewrite these equations at the top of the slide.</a:t>
            </a:r>
          </a:p>
          <a:p>
            <a:r>
              <a:rPr lang="fr-FR" baseline="0" dirty="0" smtClean="0"/>
              <a:t>Now, we want to use this Green’s function to compute a particular solution to our differential equation.</a:t>
            </a:r>
          </a:p>
          <a:p>
            <a:r>
              <a:rPr lang="fr-FR" baseline="0" dirty="0" smtClean="0"/>
              <a:t>[1] As seen earlier, a particular solution fp satisfies this equation (show on screen)</a:t>
            </a:r>
          </a:p>
          <a:p>
            <a:r>
              <a:rPr lang="fr-FR" baseline="0" dirty="0" smtClean="0"/>
              <a:t>[2] We have an equality here between our particular solution and the integral of the Green’s function</a:t>
            </a:r>
          </a:p>
          <a:p>
            <a:r>
              <a:rPr lang="fr-FR" baseline="0" dirty="0" smtClean="0"/>
              <a:t>[3] We can take the operator L outside the integral on the left part of the equation</a:t>
            </a:r>
          </a:p>
          <a:p>
            <a:r>
              <a:rPr lang="fr-FR" baseline="0" dirty="0" smtClean="0"/>
              <a:t>[4] And finally express the particular solution as the integration of the Green’s function G multiplied by the source function q.</a:t>
            </a:r>
          </a:p>
          <a:p>
            <a:r>
              <a:rPr lang="fr-FR" baseline="0" dirty="0" smtClean="0"/>
              <a:t>This is one of the interesting properties of the Green’s function. Once we know G, a particular solution can be computed for any source function q simply by evaluating the integral.</a:t>
            </a:r>
          </a:p>
          <a:p>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22</a:t>
            </a:fld>
            <a:endParaRPr lang="en-US"/>
          </a:p>
        </p:txBody>
      </p:sp>
    </p:spTree>
    <p:extLst>
      <p:ext uri="{BB962C8B-B14F-4D97-AF65-F5344CB8AC3E}">
        <p14:creationId xmlns:p14="http://schemas.microsoft.com/office/powerpoint/2010/main" val="1443028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 we know how to compute the particula</a:t>
            </a:r>
            <a:r>
              <a:rPr lang="fr-FR" baseline="0" dirty="0" smtClean="0"/>
              <a:t> solution using the Green’s function, but how to compute G? Let me remind you the definition of the Green’s function.</a:t>
            </a:r>
          </a:p>
          <a:p>
            <a:r>
              <a:rPr lang="fr-FR" baseline="0" dirty="0" smtClean="0"/>
              <a:t>[1] When we apply the operator F on the Green’s function, we obtain a delta function.</a:t>
            </a:r>
          </a:p>
          <a:p>
            <a:r>
              <a:rPr lang="fr-FR" baseline="0" dirty="0" smtClean="0"/>
              <a:t>[2] If we pick any point x different from t, this delta function gets canceled.</a:t>
            </a:r>
          </a:p>
          <a:p>
            <a:r>
              <a:rPr lang="fr-FR" baseline="0" dirty="0" smtClean="0"/>
              <a:t>[3] We fall back here on an homogeneous equation. So for any x different from t, the Green’s function is the homogeneous solution to the differential equation ! The only part left is the value of G for x equals t.</a:t>
            </a:r>
          </a:p>
          <a:p>
            <a:r>
              <a:rPr lang="fr-FR" baseline="0" dirty="0" smtClean="0"/>
              <a:t>[4] For this particular case, we use a jump condition obtained by integrating the differential equation around t. Giving us a very simple condition.</a:t>
            </a:r>
          </a:p>
          <a:p>
            <a:r>
              <a:rPr lang="fr-FR" baseline="0" dirty="0" smtClean="0"/>
              <a:t>[5] So this means that the Green’s function can be expressed using only the homogeneous solution to the differential equation.</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23</a:t>
            </a:fld>
            <a:endParaRPr lang="en-US"/>
          </a:p>
        </p:txBody>
      </p:sp>
    </p:spTree>
    <p:extLst>
      <p:ext uri="{BB962C8B-B14F-4D97-AF65-F5344CB8AC3E}">
        <p14:creationId xmlns:p14="http://schemas.microsoft.com/office/powerpoint/2010/main" val="2598718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a:t>
            </a:r>
            <a:r>
              <a:rPr lang="fr-FR" baseline="0" dirty="0" smtClean="0"/>
              <a:t> we saw how to compute a particular solution to a generic differential equation using Green’s function. How does it relate to our RTE?</a:t>
            </a:r>
          </a:p>
          <a:p>
            <a:r>
              <a:rPr lang="fr-FR" baseline="0" dirty="0" smtClean="0"/>
              <a:t>[1] Let me remind you the form of the RTE. As we saw earlier, the radiance I is a function of two parameters: Tau the optical depth and mu the zenith angle</a:t>
            </a:r>
          </a:p>
          <a:p>
            <a:r>
              <a:rPr lang="fr-FR" baseline="0" dirty="0" smtClean="0"/>
              <a:t>[2] The Green’s function associated to this problem is now a function of 4 parameters, and when we appy the integro-differential operator L on G, the result is 2 delta function, one for each parameter of I</a:t>
            </a:r>
          </a:p>
          <a:p>
            <a:r>
              <a:rPr lang="fr-FR" baseline="0" dirty="0" smtClean="0"/>
              <a:t>[3] Finally, a particular solution to the RTE is expressed through a double integral of the Green’s function multiplied by our source funtion Q.</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24</a:t>
            </a:fld>
            <a:endParaRPr lang="en-US"/>
          </a:p>
        </p:txBody>
      </p:sp>
    </p:spTree>
    <p:extLst>
      <p:ext uri="{BB962C8B-B14F-4D97-AF65-F5344CB8AC3E}">
        <p14:creationId xmlns:p14="http://schemas.microsoft.com/office/powerpoint/2010/main" val="176358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As earlier, for</a:t>
            </a:r>
            <a:r>
              <a:rPr lang="fr-FR" baseline="0" dirty="0" smtClean="0"/>
              <a:t> each Tau different from t, the Green’s function definition is an homogeneous equation.</a:t>
            </a:r>
          </a:p>
          <a:p>
            <a:r>
              <a:rPr lang="fr-FR" baseline="0" dirty="0" smtClean="0"/>
              <a:t>[1] This means that using the homogeneous solution Ih to the RTE, we can express the Green’s function G for any Tau lower or higher than t</a:t>
            </a:r>
          </a:p>
          <a:p>
            <a:r>
              <a:rPr lang="fr-FR" baseline="0" dirty="0" smtClean="0"/>
              <a:t>[2] The value of G for Tau equals t, is obtained by the jump condition which in this case becomes (show the equation on screen)</a:t>
            </a:r>
          </a:p>
        </p:txBody>
      </p:sp>
      <p:sp>
        <p:nvSpPr>
          <p:cNvPr id="4" name="Slide Number Placeholder 3"/>
          <p:cNvSpPr>
            <a:spLocks noGrp="1"/>
          </p:cNvSpPr>
          <p:nvPr>
            <p:ph type="sldNum" sz="quarter" idx="10"/>
          </p:nvPr>
        </p:nvSpPr>
        <p:spPr/>
        <p:txBody>
          <a:bodyPr/>
          <a:lstStyle/>
          <a:p>
            <a:fld id="{E7B2D02D-A6E8-4F78-A64F-A50CA2F557F8}" type="slidenum">
              <a:rPr lang="en-US" smtClean="0"/>
              <a:pPr/>
              <a:t>25</a:t>
            </a:fld>
            <a:endParaRPr lang="en-US"/>
          </a:p>
        </p:txBody>
      </p:sp>
    </p:spTree>
    <p:extLst>
      <p:ext uri="{BB962C8B-B14F-4D97-AF65-F5344CB8AC3E}">
        <p14:creationId xmlns:p14="http://schemas.microsoft.com/office/powerpoint/2010/main" val="4001504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a:t>
            </a:r>
            <a:r>
              <a:rPr lang="fr-FR" baseline="0" dirty="0" smtClean="0"/>
              <a:t> using a Green’s function based solution, solving the RTE consists of:</a:t>
            </a:r>
          </a:p>
          <a:p>
            <a:r>
              <a:rPr lang="fr-FR" baseline="0" dirty="0" smtClean="0"/>
              <a:t>[1] Computing the homogeneous solution. As earlier, it is independant of the incident direction mu in</a:t>
            </a:r>
          </a:p>
          <a:p>
            <a:r>
              <a:rPr lang="fr-FR" baseline="0" dirty="0" smtClean="0"/>
              <a:t>[2] Therefore, it needs to be solved only once for each outgoing direction</a:t>
            </a:r>
          </a:p>
          <a:p>
            <a:r>
              <a:rPr lang="fr-FR" baseline="0" dirty="0" smtClean="0"/>
              <a:t>[3] As we know the homogeneous solution, we can express the Green’s function G</a:t>
            </a:r>
          </a:p>
          <a:p>
            <a:r>
              <a:rPr lang="fr-FR" baseline="0" dirty="0" smtClean="0"/>
              <a:t>[4] And now, for each incident and outgoing direction, a particular solution can be computed through the integration of the Green’s function.</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26</a:t>
            </a:fld>
            <a:endParaRPr lang="en-US"/>
          </a:p>
        </p:txBody>
      </p:sp>
    </p:spTree>
    <p:extLst>
      <p:ext uri="{BB962C8B-B14F-4D97-AF65-F5344CB8AC3E}">
        <p14:creationId xmlns:p14="http://schemas.microsoft.com/office/powerpoint/2010/main" val="3043871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Through</a:t>
            </a:r>
            <a:r>
              <a:rPr lang="fr-FR" baseline="0" dirty="0" smtClean="0"/>
              <a:t> the use of Green’s function, we wanted to make the computation of the RTE solution faster. But is it the case?</a:t>
            </a:r>
          </a:p>
          <a:p>
            <a:r>
              <a:rPr lang="fr-FR" baseline="0" dirty="0" smtClean="0"/>
              <a:t>Well, it depends of the number of incident direction considered. This graph shows the time needed to compute the particular solution of the RTE as a function of the number of incident directions. In blue we have the time spent using the Green’s function, whereas in red is the time spent using a traditional substitution technique.</a:t>
            </a:r>
          </a:p>
          <a:p>
            <a:endParaRPr lang="fr-FR" baseline="0" dirty="0" smtClean="0"/>
          </a:p>
          <a:p>
            <a:r>
              <a:rPr lang="fr-FR" baseline="0" dirty="0" smtClean="0"/>
              <a:t>For a small number of incident directions, going through the computation of Green’s function is not interesting.</a:t>
            </a:r>
          </a:p>
          <a:p>
            <a:r>
              <a:rPr lang="fr-FR" baseline="0" dirty="0" smtClean="0"/>
              <a:t>This is because the computation of the Green’s function adds an extra overhead which is amortized only for larger number of incident direction. We can see here that in practice, using Green’s function is interesting starting from 15 different incident directions.</a:t>
            </a:r>
          </a:p>
          <a:p>
            <a:endParaRPr lang="fr-FR" baseline="0" dirty="0" smtClean="0"/>
          </a:p>
          <a:p>
            <a:r>
              <a:rPr lang="fr-FR" baseline="0" dirty="0" smtClean="0"/>
              <a:t>Let me remind you though that the problem we are addressing here is the computation of a BRDF, and accurate BRDF computation requires solving the radiance field for a large number of directions. So for this problem, the Green’s function based solution does provide an overall acceleration of the computation.</a:t>
            </a:r>
          </a:p>
        </p:txBody>
      </p:sp>
      <p:sp>
        <p:nvSpPr>
          <p:cNvPr id="4" name="Slide Number Placeholder 3"/>
          <p:cNvSpPr>
            <a:spLocks noGrp="1"/>
          </p:cNvSpPr>
          <p:nvPr>
            <p:ph type="sldNum" sz="quarter" idx="10"/>
          </p:nvPr>
        </p:nvSpPr>
        <p:spPr/>
        <p:txBody>
          <a:bodyPr/>
          <a:lstStyle/>
          <a:p>
            <a:fld id="{E7B2D02D-A6E8-4F78-A64F-A50CA2F557F8}" type="slidenum">
              <a:rPr lang="en-US" smtClean="0"/>
              <a:pPr/>
              <a:t>27</a:t>
            </a:fld>
            <a:endParaRPr lang="en-US"/>
          </a:p>
        </p:txBody>
      </p:sp>
    </p:spTree>
    <p:extLst>
      <p:ext uri="{BB962C8B-B14F-4D97-AF65-F5344CB8AC3E}">
        <p14:creationId xmlns:p14="http://schemas.microsoft.com/office/powerpoint/2010/main" val="354980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We can then use our</a:t>
            </a:r>
            <a:r>
              <a:rPr lang="fr-FR" baseline="0" dirty="0" smtClean="0"/>
              <a:t> method to compute the diffuse BRDF for different pigment particles.</a:t>
            </a:r>
          </a:p>
          <a:p>
            <a:r>
              <a:rPr lang="fr-FR" dirty="0" smtClean="0"/>
              <a:t>Here</a:t>
            </a:r>
            <a:r>
              <a:rPr lang="fr-FR" baseline="0" dirty="0" smtClean="0"/>
              <a:t> the same paint layer is used, as well as the same particle distribution inside that layer. Only the type of the particles changes.</a:t>
            </a:r>
          </a:p>
          <a:p>
            <a:r>
              <a:rPr lang="fr-FR" baseline="0" dirty="0" smtClean="0"/>
              <a:t>On the left, we used gold particles, in the middle, silver particles, and finally on the right copper particles.</a:t>
            </a:r>
          </a:p>
          <a:p>
            <a:endParaRPr lang="fr-FR" baseline="0" dirty="0" smtClean="0"/>
          </a:p>
          <a:p>
            <a:r>
              <a:rPr lang="fr-FR" baseline="0" dirty="0" smtClean="0"/>
              <a:t>TODO: update images</a:t>
            </a:r>
          </a:p>
        </p:txBody>
      </p:sp>
      <p:sp>
        <p:nvSpPr>
          <p:cNvPr id="4" name="Slide Number Placeholder 3"/>
          <p:cNvSpPr>
            <a:spLocks noGrp="1"/>
          </p:cNvSpPr>
          <p:nvPr>
            <p:ph type="sldNum" sz="quarter" idx="10"/>
          </p:nvPr>
        </p:nvSpPr>
        <p:spPr/>
        <p:txBody>
          <a:bodyPr/>
          <a:lstStyle/>
          <a:p>
            <a:fld id="{E7B2D02D-A6E8-4F78-A64F-A50CA2F557F8}" type="slidenum">
              <a:rPr lang="en-US" smtClean="0"/>
              <a:pPr/>
              <a:t>28</a:t>
            </a:fld>
            <a:endParaRPr lang="en-US"/>
          </a:p>
        </p:txBody>
      </p:sp>
    </p:spTree>
    <p:extLst>
      <p:ext uri="{BB962C8B-B14F-4D97-AF65-F5344CB8AC3E}">
        <p14:creationId xmlns:p14="http://schemas.microsoft.com/office/powerpoint/2010/main" val="1899037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Another</a:t>
            </a:r>
            <a:r>
              <a:rPr lang="fr-FR" baseline="0" dirty="0" smtClean="0"/>
              <a:t> property of our material is the thickness of the layer, here we use the diffuse BRDF for a paint composed of titanium dioxyde particles. From left to right, the thickness of the paint layer increases, going from an optical thicknes of 0.1 to an infinite optical thickness, meaning that the light never reaches the bottom of the paint layer.</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29</a:t>
            </a:fld>
            <a:endParaRPr lang="en-US"/>
          </a:p>
        </p:txBody>
      </p:sp>
    </p:spTree>
    <p:extLst>
      <p:ext uri="{BB962C8B-B14F-4D97-AF65-F5344CB8AC3E}">
        <p14:creationId xmlns:p14="http://schemas.microsoft.com/office/powerpoint/2010/main" val="350586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Finally,</a:t>
            </a:r>
            <a:r>
              <a:rPr lang="fr-FR" baseline="0" dirty="0" smtClean="0"/>
              <a:t> we can supperpose several homogeneous layers. Here the base is painted using paint with titanium dioxyde particles, on which a thin layer of paint containing titanium nitride has been added to recreate the SCCG logo.</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30</a:t>
            </a:fld>
            <a:endParaRPr lang="en-US"/>
          </a:p>
        </p:txBody>
      </p:sp>
    </p:spTree>
    <p:extLst>
      <p:ext uri="{BB962C8B-B14F-4D97-AF65-F5344CB8AC3E}">
        <p14:creationId xmlns:p14="http://schemas.microsoft.com/office/powerpoint/2010/main" val="104234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second component</a:t>
            </a:r>
            <a:r>
              <a:rPr lang="fr-FR" baseline="0" dirty="0" smtClean="0"/>
              <a:t> of the BRDF is the diffuse one. It accounts for the light entering the material, going through subsurface scattering, maybe reflecting on the base and exiting the material nearby.</a:t>
            </a:r>
          </a:p>
          <a:p>
            <a:r>
              <a:rPr lang="fr-FR" baseline="0" dirty="0" smtClean="0"/>
              <a:t>Often, a Lambertian model is used to represent the diffuse BRDF</a:t>
            </a:r>
            <a:endParaRPr lang="fr-FR" dirty="0" smtClean="0"/>
          </a:p>
          <a:p>
            <a:r>
              <a:rPr lang="fr-FR" dirty="0" smtClean="0"/>
              <a:t>Our</a:t>
            </a:r>
            <a:r>
              <a:rPr lang="fr-FR" baseline="0" dirty="0" smtClean="0"/>
              <a:t> effort are mostly concentrated on computing this diffuse BRDF.</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4</a:t>
            </a:fld>
            <a:endParaRPr lang="en-US"/>
          </a:p>
        </p:txBody>
      </p:sp>
    </p:spTree>
    <p:extLst>
      <p:ext uri="{BB962C8B-B14F-4D97-AF65-F5344CB8AC3E}">
        <p14:creationId xmlns:p14="http://schemas.microsoft.com/office/powerpoint/2010/main" val="1404741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Thank</a:t>
            </a:r>
            <a:r>
              <a:rPr lang="fr-FR" baseline="0" dirty="0" smtClean="0"/>
              <a:t> you for your attention. </a:t>
            </a:r>
            <a:r>
              <a:rPr lang="fr-FR" baseline="0" smtClean="0"/>
              <a:t>If you have any question I would be pleased to anwer them.</a:t>
            </a:r>
            <a:endParaRPr lang="fr-FR"/>
          </a:p>
        </p:txBody>
      </p:sp>
      <p:sp>
        <p:nvSpPr>
          <p:cNvPr id="4" name="Slide Number Placeholder 3"/>
          <p:cNvSpPr>
            <a:spLocks noGrp="1"/>
          </p:cNvSpPr>
          <p:nvPr>
            <p:ph type="sldNum" sz="quarter" idx="10"/>
          </p:nvPr>
        </p:nvSpPr>
        <p:spPr/>
        <p:txBody>
          <a:bodyPr/>
          <a:lstStyle/>
          <a:p>
            <a:fld id="{E7B2D02D-A6E8-4F78-A64F-A50CA2F557F8}" type="slidenum">
              <a:rPr lang="en-US" smtClean="0"/>
              <a:pPr/>
              <a:t>31</a:t>
            </a:fld>
            <a:endParaRPr lang="en-US"/>
          </a:p>
        </p:txBody>
      </p:sp>
    </p:spTree>
    <p:extLst>
      <p:ext uri="{BB962C8B-B14F-4D97-AF65-F5344CB8AC3E}">
        <p14:creationId xmlns:p14="http://schemas.microsoft.com/office/powerpoint/2010/main" val="133662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a:t>
            </a:r>
            <a:r>
              <a:rPr lang="fr-FR" baseline="0" dirty="0" smtClean="0"/>
              <a:t> full reflectance function for the material is then obtained by combining the two components.</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5</a:t>
            </a:fld>
            <a:endParaRPr lang="en-US"/>
          </a:p>
        </p:txBody>
      </p:sp>
    </p:spTree>
    <p:extLst>
      <p:ext uri="{BB962C8B-B14F-4D97-AF65-F5344CB8AC3E}">
        <p14:creationId xmlns:p14="http://schemas.microsoft.com/office/powerpoint/2010/main" val="205746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a:t>
            </a:r>
            <a:r>
              <a:rPr lang="fr-FR" baseline="0" dirty="0" smtClean="0"/>
              <a:t> our goal through this work was to compute the diffuse BRDF for a material defined by:</a:t>
            </a:r>
          </a:p>
          <a:p>
            <a:r>
              <a:rPr lang="fr-FR" baseline="0" dirty="0" smtClean="0"/>
              <a:t>[1] its base material</a:t>
            </a:r>
          </a:p>
          <a:p>
            <a:r>
              <a:rPr lang="fr-FR" baseline="0" dirty="0" smtClean="0"/>
              <a:t>[2] the thickness of the paint layer</a:t>
            </a:r>
          </a:p>
          <a:p>
            <a:r>
              <a:rPr lang="fr-FR" baseline="0" dirty="0" smtClean="0"/>
              <a:t>[3] the type and distribution of the pigment particles</a:t>
            </a:r>
          </a:p>
          <a:p>
            <a:r>
              <a:rPr lang="fr-FR" baseline="0" dirty="0" smtClean="0"/>
              <a:t>[4] As any BRDF, the diffuse BRDF for two incident and outgoing directions is defined as the ratio between the radiance I exiting at the top of the paint layer and the irradiance E.</a:t>
            </a:r>
            <a:endParaRPr lang="fr-FR" dirty="0"/>
          </a:p>
        </p:txBody>
      </p:sp>
      <p:sp>
        <p:nvSpPr>
          <p:cNvPr id="4" name="Slide Number Placeholder 3"/>
          <p:cNvSpPr>
            <a:spLocks noGrp="1"/>
          </p:cNvSpPr>
          <p:nvPr>
            <p:ph type="sldNum" sz="quarter" idx="10"/>
          </p:nvPr>
        </p:nvSpPr>
        <p:spPr/>
        <p:txBody>
          <a:bodyPr/>
          <a:lstStyle/>
          <a:p>
            <a:fld id="{E7B2D02D-A6E8-4F78-A64F-A50CA2F557F8}" type="slidenum">
              <a:rPr lang="en-US" smtClean="0"/>
              <a:pPr/>
              <a:t>6</a:t>
            </a:fld>
            <a:endParaRPr lang="en-US"/>
          </a:p>
        </p:txBody>
      </p:sp>
    </p:spTree>
    <p:extLst>
      <p:ext uri="{BB962C8B-B14F-4D97-AF65-F5344CB8AC3E}">
        <p14:creationId xmlns:p14="http://schemas.microsoft.com/office/powerpoint/2010/main" val="241620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Several methods already exist to compute the</a:t>
            </a:r>
            <a:r>
              <a:rPr lang="fr-FR" baseline="0" dirty="0" smtClean="0"/>
              <a:t> diffuse component of the BRDF.</a:t>
            </a:r>
          </a:p>
          <a:p>
            <a:r>
              <a:rPr lang="fr-FR" baseline="0" dirty="0" smtClean="0"/>
              <a:t>[1] Widely used ones are the Kubelka-Munk and the Dipole model. However, those are approximate method and predict a Lambertian lobe.</a:t>
            </a:r>
          </a:p>
          <a:p>
            <a:r>
              <a:rPr lang="fr-FR" baseline="0" dirty="0" smtClean="0"/>
              <a:t>[2] In the context of real-world materials, the lambertian model is clearly not sufficient to accurately represent the material BRDF. </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7</a:t>
            </a:fld>
            <a:endParaRPr lang="en-US"/>
          </a:p>
        </p:txBody>
      </p:sp>
    </p:spTree>
    <p:extLst>
      <p:ext uri="{BB962C8B-B14F-4D97-AF65-F5344CB8AC3E}">
        <p14:creationId xmlns:p14="http://schemas.microsoft.com/office/powerpoint/2010/main" val="268311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So we need</a:t>
            </a:r>
            <a:r>
              <a:rPr lang="fr-FR" baseline="0" dirty="0" smtClean="0"/>
              <a:t> accurate methods to compute realistic diffuse BRDF.</a:t>
            </a:r>
            <a:endParaRPr lang="fr-FR" dirty="0" smtClean="0"/>
          </a:p>
          <a:p>
            <a:r>
              <a:rPr lang="fr-FR" dirty="0" smtClean="0"/>
              <a:t>[1] Existing</a:t>
            </a:r>
            <a:r>
              <a:rPr lang="fr-FR" baseline="0" dirty="0" smtClean="0"/>
              <a:t> methods can be separated in two categories. Some of them are stochastic, such as photon mapping or monte carlo based methods, and others, like the Adding-Doubling or the Discrete Ordinate method are deterministic method.</a:t>
            </a:r>
          </a:p>
          <a:p>
            <a:endParaRPr lang="fr-FR" baseline="0" dirty="0" smtClean="0"/>
          </a:p>
          <a:p>
            <a:r>
              <a:rPr lang="fr-FR" baseline="0" dirty="0" smtClean="0"/>
              <a:t>Accurate methods are expensive. Especially the Stochastic ones in the case of highly scattering materials. But we want to compute an accurate diffuse BRDF.</a:t>
            </a:r>
          </a:p>
          <a:p>
            <a:endParaRPr lang="fr-FR" baseline="0" dirty="0" smtClean="0"/>
          </a:p>
          <a:p>
            <a:r>
              <a:rPr lang="fr-FR" baseline="0" dirty="0" smtClean="0"/>
              <a:t>In an attempt to improve the efficiency of this computation, we propose a Green’s function based approach to solving the Discrete Ordinate Method</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8</a:t>
            </a:fld>
            <a:endParaRPr lang="en-US"/>
          </a:p>
        </p:txBody>
      </p:sp>
    </p:spTree>
    <p:extLst>
      <p:ext uri="{BB962C8B-B14F-4D97-AF65-F5344CB8AC3E}">
        <p14:creationId xmlns:p14="http://schemas.microsoft.com/office/powerpoint/2010/main" val="268311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Our BRDF</a:t>
            </a:r>
            <a:r>
              <a:rPr lang="fr-FR" baseline="0" dirty="0" smtClean="0"/>
              <a:t> computation assumes several properties for the material.</a:t>
            </a:r>
          </a:p>
          <a:p>
            <a:r>
              <a:rPr lang="fr-FR" baseline="0" dirty="0" smtClean="0"/>
              <a:t>[1] First we assume a plane paralllr medium. This means that the radiance I in a given direction changes only with the depth, and therefore is constants on a horizontal plane.</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9</a:t>
            </a:fld>
            <a:endParaRPr lang="en-US"/>
          </a:p>
        </p:txBody>
      </p:sp>
    </p:spTree>
    <p:extLst>
      <p:ext uri="{BB962C8B-B14F-4D97-AF65-F5344CB8AC3E}">
        <p14:creationId xmlns:p14="http://schemas.microsoft.com/office/powerpoint/2010/main" val="213909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The second assumption</a:t>
            </a:r>
            <a:r>
              <a:rPr lang="fr-FR" baseline="0" dirty="0" smtClean="0"/>
              <a:t> is that the particles inside our medium are randomly oriented. This means that if we decompose a direction into the cosine of its zenith angle and its azimuth angle, respectively mu and phi, the BRDF becomes a function of only 3 parameters: The incident and outgoing zenith angle, and the difference between the two azimuth angles.</a:t>
            </a:r>
            <a:endParaRPr lang="fr-FR" dirty="0" smtClean="0"/>
          </a:p>
        </p:txBody>
      </p:sp>
      <p:sp>
        <p:nvSpPr>
          <p:cNvPr id="4" name="Slide Number Placeholder 3"/>
          <p:cNvSpPr>
            <a:spLocks noGrp="1"/>
          </p:cNvSpPr>
          <p:nvPr>
            <p:ph type="sldNum" sz="quarter" idx="10"/>
          </p:nvPr>
        </p:nvSpPr>
        <p:spPr/>
        <p:txBody>
          <a:bodyPr/>
          <a:lstStyle/>
          <a:p>
            <a:fld id="{E7B2D02D-A6E8-4F78-A64F-A50CA2F557F8}" type="slidenum">
              <a:rPr lang="en-US" smtClean="0"/>
              <a:pPr/>
              <a:t>10</a:t>
            </a:fld>
            <a:endParaRPr lang="en-US"/>
          </a:p>
        </p:txBody>
      </p:sp>
    </p:spTree>
    <p:extLst>
      <p:ext uri="{BB962C8B-B14F-4D97-AF65-F5344CB8AC3E}">
        <p14:creationId xmlns:p14="http://schemas.microsoft.com/office/powerpoint/2010/main" val="2139091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en_weblike_COV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fld id="{CE7ABCF5-2E1A-4936-94FD-1158B03E771F}" type="datetime1">
              <a:rPr lang="en-US"/>
              <a:pPr/>
              <a:t>5/2/2013</a:t>
            </a:fld>
            <a:endParaRPr lang="en-US"/>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B632B08F-7D13-4492-A1A6-9AA0F54E2E94}" type="slidenum">
              <a:rPr lang="en-US"/>
              <a:pPr/>
              <a:t>‹#›</a:t>
            </a:fld>
            <a:endParaRPr lang="en-US"/>
          </a:p>
        </p:txBody>
      </p:sp>
    </p:spTree>
    <p:extLst>
      <p:ext uri="{BB962C8B-B14F-4D97-AF65-F5344CB8AC3E}">
        <p14:creationId xmlns:p14="http://schemas.microsoft.com/office/powerpoint/2010/main" val="39437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C5BC28-26BE-478E-8027-A3673AB58666}" type="datetime1">
              <a:rPr lang="en-US"/>
              <a:pPr/>
              <a:t>5/2/2013</a:t>
            </a:fld>
            <a:endParaRPr lang="en-US"/>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0CA58DA-85EE-4491-86ED-7517FB951FD9}" type="slidenum">
              <a:rPr lang="en-US"/>
              <a:pPr/>
              <a:t>‹#›</a:t>
            </a:fld>
            <a:endParaRPr lang="en-US"/>
          </a:p>
        </p:txBody>
      </p:sp>
    </p:spTree>
    <p:extLst>
      <p:ext uri="{BB962C8B-B14F-4D97-AF65-F5344CB8AC3E}">
        <p14:creationId xmlns:p14="http://schemas.microsoft.com/office/powerpoint/2010/main" val="204746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64FF084A-02E5-4725-B34E-0E4F0BB8AD85}" type="datetime1">
              <a:rPr lang="en-US"/>
              <a:pPr/>
              <a:t>5/2/2013</a:t>
            </a:fld>
            <a:endParaRPr lang="en-US"/>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36270557-372A-4036-BFEF-706B3FEDA605}" type="slidenum">
              <a:rPr lang="en-US"/>
              <a:pPr/>
              <a:t>‹#›</a:t>
            </a:fld>
            <a:endParaRPr lang="en-US"/>
          </a:p>
        </p:txBody>
      </p:sp>
    </p:spTree>
    <p:extLst>
      <p:ext uri="{BB962C8B-B14F-4D97-AF65-F5344CB8AC3E}">
        <p14:creationId xmlns:p14="http://schemas.microsoft.com/office/powerpoint/2010/main" val="262773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538F9C59-65F0-45C9-A582-5C9019683AD9}" type="datetime1">
              <a:rPr lang="en-US"/>
              <a:pPr/>
              <a:t>5/2/2013</a:t>
            </a:fld>
            <a:endParaRPr lang="en-US"/>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E0732A60-931B-40B4-B61B-850AF5D4A564}" type="slidenum">
              <a:rPr lang="en-US"/>
              <a:pPr/>
              <a:t>‹#›</a:t>
            </a:fld>
            <a:endParaRPr lang="en-US"/>
          </a:p>
        </p:txBody>
      </p:sp>
    </p:spTree>
    <p:extLst>
      <p:ext uri="{BB962C8B-B14F-4D97-AF65-F5344CB8AC3E}">
        <p14:creationId xmlns:p14="http://schemas.microsoft.com/office/powerpoint/2010/main" val="282552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63D2E8D-7A94-44B9-B090-9A8F956DF7BC}" type="datetime1">
              <a:rPr lang="en-US"/>
              <a:pPr/>
              <a:t>5/2/2013</a:t>
            </a:fld>
            <a:endParaRPr lang="en-US"/>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A357D323-8C9E-4233-894E-2BF8160D56C4}" type="slidenum">
              <a:rPr lang="en-US"/>
              <a:pPr/>
              <a:t>‹#›</a:t>
            </a:fld>
            <a:endParaRPr lang="en-US"/>
          </a:p>
        </p:txBody>
      </p:sp>
    </p:spTree>
    <p:extLst>
      <p:ext uri="{BB962C8B-B14F-4D97-AF65-F5344CB8AC3E}">
        <p14:creationId xmlns:p14="http://schemas.microsoft.com/office/powerpoint/2010/main" val="362354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6D83EEE-4DA6-4FA6-A3F3-BE75433AAF87}" type="datetime1">
              <a:rPr lang="en-US"/>
              <a:pPr/>
              <a:t>5/2/2013</a:t>
            </a:fld>
            <a:endParaRPr lang="en-US"/>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C8BBCD06-7D17-4E4B-A739-F7AA1E31F97F}" type="slidenum">
              <a:rPr lang="en-US"/>
              <a:pPr/>
              <a:t>‹#›</a:t>
            </a:fld>
            <a:endParaRPr lang="en-US"/>
          </a:p>
        </p:txBody>
      </p:sp>
    </p:spTree>
    <p:extLst>
      <p:ext uri="{BB962C8B-B14F-4D97-AF65-F5344CB8AC3E}">
        <p14:creationId xmlns:p14="http://schemas.microsoft.com/office/powerpoint/2010/main" val="338426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7682614-01B8-43F7-B607-44250A1D92D1}" type="datetime1">
              <a:rPr lang="en-US"/>
              <a:pPr/>
              <a:t>5/2/2013</a:t>
            </a:fld>
            <a:endParaRPr lang="en-US"/>
          </a:p>
        </p:txBody>
      </p:sp>
      <p:sp>
        <p:nvSpPr>
          <p:cNvPr id="8" name="Footer Placeholder 4"/>
          <p:cNvSpPr>
            <a:spLocks noGrp="1"/>
          </p:cNvSpPr>
          <p:nvPr>
            <p:ph type="ftr" sz="quarter" idx="11"/>
          </p:nvPr>
        </p:nvSpPr>
        <p:spPr/>
        <p:txBody>
          <a:bodyPr/>
          <a:lstStyle>
            <a:lvl1pPr>
              <a:defRPr/>
            </a:lvl1pPr>
          </a:lstStyle>
          <a:p>
            <a:endParaRPr lang="fr-FR"/>
          </a:p>
        </p:txBody>
      </p:sp>
      <p:sp>
        <p:nvSpPr>
          <p:cNvPr id="9" name="Slide Number Placeholder 5"/>
          <p:cNvSpPr>
            <a:spLocks noGrp="1"/>
          </p:cNvSpPr>
          <p:nvPr>
            <p:ph type="sldNum" sz="quarter" idx="12"/>
          </p:nvPr>
        </p:nvSpPr>
        <p:spPr/>
        <p:txBody>
          <a:bodyPr/>
          <a:lstStyle>
            <a:lvl1pPr>
              <a:defRPr/>
            </a:lvl1pPr>
          </a:lstStyle>
          <a:p>
            <a:fld id="{95ED6183-8774-4241-B9D2-6524CC69D852}" type="slidenum">
              <a:rPr lang="en-US"/>
              <a:pPr/>
              <a:t>‹#›</a:t>
            </a:fld>
            <a:endParaRPr lang="en-US"/>
          </a:p>
        </p:txBody>
      </p:sp>
    </p:spTree>
    <p:extLst>
      <p:ext uri="{BB962C8B-B14F-4D97-AF65-F5344CB8AC3E}">
        <p14:creationId xmlns:p14="http://schemas.microsoft.com/office/powerpoint/2010/main" val="143730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3E1BFA2E-81FD-4009-B408-695FAE21CFF3}" type="datetime1">
              <a:rPr lang="en-US"/>
              <a:pPr/>
              <a:t>5/2/2013</a:t>
            </a:fld>
            <a:endParaRPr lang="en-US"/>
          </a:p>
        </p:txBody>
      </p:sp>
      <p:sp>
        <p:nvSpPr>
          <p:cNvPr id="4" name="Footer Placeholder 4"/>
          <p:cNvSpPr>
            <a:spLocks noGrp="1"/>
          </p:cNvSpPr>
          <p:nvPr>
            <p:ph type="ftr" sz="quarter" idx="11"/>
          </p:nvPr>
        </p:nvSpPr>
        <p:spPr/>
        <p:txBody>
          <a:bodyPr/>
          <a:lstStyle>
            <a:lvl1pPr>
              <a:defRPr/>
            </a:lvl1pPr>
          </a:lstStyle>
          <a:p>
            <a:endParaRPr lang="fr-FR"/>
          </a:p>
        </p:txBody>
      </p:sp>
      <p:sp>
        <p:nvSpPr>
          <p:cNvPr id="5" name="Slide Number Placeholder 5"/>
          <p:cNvSpPr>
            <a:spLocks noGrp="1"/>
          </p:cNvSpPr>
          <p:nvPr>
            <p:ph type="sldNum" sz="quarter" idx="12"/>
          </p:nvPr>
        </p:nvSpPr>
        <p:spPr/>
        <p:txBody>
          <a:bodyPr/>
          <a:lstStyle>
            <a:lvl1pPr>
              <a:defRPr/>
            </a:lvl1pPr>
          </a:lstStyle>
          <a:p>
            <a:fld id="{D2C601B9-D614-40AB-95DC-111E27E5E62C}" type="slidenum">
              <a:rPr lang="en-US"/>
              <a:pPr/>
              <a:t>‹#›</a:t>
            </a:fld>
            <a:endParaRPr lang="en-US"/>
          </a:p>
        </p:txBody>
      </p:sp>
    </p:spTree>
    <p:extLst>
      <p:ext uri="{BB962C8B-B14F-4D97-AF65-F5344CB8AC3E}">
        <p14:creationId xmlns:p14="http://schemas.microsoft.com/office/powerpoint/2010/main" val="22904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3DDA2DD-E958-4A18-B217-F656880A59EC}" type="datetime1">
              <a:rPr lang="en-US"/>
              <a:pPr/>
              <a:t>5/2/2013</a:t>
            </a:fld>
            <a:endParaRPr lang="en-US"/>
          </a:p>
        </p:txBody>
      </p:sp>
      <p:sp>
        <p:nvSpPr>
          <p:cNvPr id="3" name="Footer Placeholder 4"/>
          <p:cNvSpPr>
            <a:spLocks noGrp="1"/>
          </p:cNvSpPr>
          <p:nvPr>
            <p:ph type="ftr" sz="quarter" idx="11"/>
          </p:nvPr>
        </p:nvSpPr>
        <p:spPr/>
        <p:txBody>
          <a:bodyPr/>
          <a:lstStyle>
            <a:lvl1pPr>
              <a:defRPr/>
            </a:lvl1pPr>
          </a:lstStyle>
          <a:p>
            <a:endParaRPr lang="fr-FR"/>
          </a:p>
        </p:txBody>
      </p:sp>
      <p:sp>
        <p:nvSpPr>
          <p:cNvPr id="4" name="Slide Number Placeholder 5"/>
          <p:cNvSpPr>
            <a:spLocks noGrp="1"/>
          </p:cNvSpPr>
          <p:nvPr>
            <p:ph type="sldNum" sz="quarter" idx="12"/>
          </p:nvPr>
        </p:nvSpPr>
        <p:spPr/>
        <p:txBody>
          <a:bodyPr/>
          <a:lstStyle>
            <a:lvl1pPr>
              <a:defRPr/>
            </a:lvl1pPr>
          </a:lstStyle>
          <a:p>
            <a:fld id="{8A41CA5D-E66A-4B38-BD37-AB610523DD82}" type="slidenum">
              <a:rPr lang="en-US"/>
              <a:pPr/>
              <a:t>‹#›</a:t>
            </a:fld>
            <a:endParaRPr lang="en-US"/>
          </a:p>
        </p:txBody>
      </p:sp>
    </p:spTree>
    <p:extLst>
      <p:ext uri="{BB962C8B-B14F-4D97-AF65-F5344CB8AC3E}">
        <p14:creationId xmlns:p14="http://schemas.microsoft.com/office/powerpoint/2010/main" val="407410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BC68D2C-24D5-466E-B962-D30BCAD828E4}" type="datetime1">
              <a:rPr lang="en-US"/>
              <a:pPr/>
              <a:t>5/2/2013</a:t>
            </a:fld>
            <a:endParaRPr lang="en-US"/>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D16D44F5-86F5-4637-8FCA-2BE6A5F8FBF7}" type="slidenum">
              <a:rPr lang="en-US"/>
              <a:pPr/>
              <a:t>‹#›</a:t>
            </a:fld>
            <a:endParaRPr lang="en-US"/>
          </a:p>
        </p:txBody>
      </p:sp>
    </p:spTree>
    <p:extLst>
      <p:ext uri="{BB962C8B-B14F-4D97-AF65-F5344CB8AC3E}">
        <p14:creationId xmlns:p14="http://schemas.microsoft.com/office/powerpoint/2010/main" val="141509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199"/>
            <a:ext cx="54864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12D9E8-E6FB-42B4-9C55-2197B70D4461}" type="datetime1">
              <a:rPr lang="en-US"/>
              <a:pPr/>
              <a:t>5/2/2013</a:t>
            </a:fld>
            <a:endParaRPr lang="en-US"/>
          </a:p>
        </p:txBody>
      </p:sp>
      <p:sp>
        <p:nvSpPr>
          <p:cNvPr id="6" name="Footer Placeholder 4"/>
          <p:cNvSpPr>
            <a:spLocks noGrp="1"/>
          </p:cNvSpPr>
          <p:nvPr>
            <p:ph type="ftr" sz="quarter" idx="11"/>
          </p:nvPr>
        </p:nvSpPr>
        <p:spPr/>
        <p:txBody>
          <a:bodyPr/>
          <a:lstStyle>
            <a:lvl1pPr>
              <a:defRPr/>
            </a:lvl1pPr>
          </a:lstStyle>
          <a:p>
            <a:endParaRPr lang="fr-FR"/>
          </a:p>
        </p:txBody>
      </p:sp>
      <p:sp>
        <p:nvSpPr>
          <p:cNvPr id="7" name="Slide Number Placeholder 5"/>
          <p:cNvSpPr>
            <a:spLocks noGrp="1"/>
          </p:cNvSpPr>
          <p:nvPr>
            <p:ph type="sldNum" sz="quarter" idx="12"/>
          </p:nvPr>
        </p:nvSpPr>
        <p:spPr/>
        <p:txBody>
          <a:bodyPr/>
          <a:lstStyle>
            <a:lvl1pPr>
              <a:defRPr/>
            </a:lvl1pPr>
          </a:lstStyle>
          <a:p>
            <a:fld id="{546085AF-BEC3-4546-9DEB-4F2FA0D45325}" type="slidenum">
              <a:rPr lang="en-US"/>
              <a:pPr/>
              <a:t>‹#›</a:t>
            </a:fld>
            <a:endParaRPr lang="en-US"/>
          </a:p>
        </p:txBody>
      </p:sp>
    </p:spTree>
    <p:extLst>
      <p:ext uri="{BB962C8B-B14F-4D97-AF65-F5344CB8AC3E}">
        <p14:creationId xmlns:p14="http://schemas.microsoft.com/office/powerpoint/2010/main" val="255658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0973CABD-0C6D-4271-BCCF-6191A5A2C997}" type="datetime1">
              <a:rPr lang="en-US"/>
              <a:pPr/>
              <a:t>5/2/2013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28F7377-022E-4854-8160-60FE5B3B9324}" type="slidenum">
              <a:rPr lang="en-US"/>
              <a:pPr/>
              <a:t>‹#›</a:t>
            </a:fld>
            <a:endParaRPr lang="en-US"/>
          </a:p>
        </p:txBody>
      </p:sp>
      <p:pic>
        <p:nvPicPr>
          <p:cNvPr id="1031" name="Picture 8" descr="gen_weblike_INT0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pitchFamily="34" charset="-128"/>
        </a:defRPr>
      </a:lvl2pPr>
      <a:lvl3pPr algn="ctr" defTabSz="457200" rtl="0" fontAlgn="base">
        <a:spcBef>
          <a:spcPct val="0"/>
        </a:spcBef>
        <a:spcAft>
          <a:spcPct val="0"/>
        </a:spcAft>
        <a:defRPr sz="4400">
          <a:solidFill>
            <a:schemeClr val="tx1"/>
          </a:solidFill>
          <a:latin typeface="Calibri" pitchFamily="34" charset="0"/>
          <a:ea typeface="ＭＳ Ｐゴシック" pitchFamily="34" charset="-128"/>
        </a:defRPr>
      </a:lvl3pPr>
      <a:lvl4pPr algn="ctr" defTabSz="457200" rtl="0" fontAlgn="base">
        <a:spcBef>
          <a:spcPct val="0"/>
        </a:spcBef>
        <a:spcAft>
          <a:spcPct val="0"/>
        </a:spcAft>
        <a:defRPr sz="4400">
          <a:solidFill>
            <a:schemeClr val="tx1"/>
          </a:solidFill>
          <a:latin typeface="Calibri" pitchFamily="34" charset="0"/>
          <a:ea typeface="ＭＳ Ｐゴシック" pitchFamily="34" charset="-128"/>
        </a:defRPr>
      </a:lvl4pPr>
      <a:lvl5pPr algn="ctr" defTabSz="457200"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52400" y="2209800"/>
            <a:ext cx="8839200" cy="1470025"/>
          </a:xfrm>
        </p:spPr>
        <p:txBody>
          <a:bodyPr/>
          <a:lstStyle/>
          <a:p>
            <a:r>
              <a:rPr lang="fr-FR" sz="2800" dirty="0"/>
              <a:t>Green's function solution to subsurface light transport for </a:t>
            </a:r>
            <a:r>
              <a:rPr lang="fr-FR" sz="2800" dirty="0" smtClean="0"/>
              <a:t>BRDF computation</a:t>
            </a:r>
            <a:endParaRPr lang="en-US" sz="2800" dirty="0" smtClean="0">
              <a:latin typeface="Gotham-Black" charset="0"/>
            </a:endParaRPr>
          </a:p>
        </p:txBody>
      </p:sp>
      <p:sp>
        <p:nvSpPr>
          <p:cNvPr id="3" name="Subtitle 2"/>
          <p:cNvSpPr>
            <a:spLocks noGrp="1"/>
          </p:cNvSpPr>
          <p:nvPr>
            <p:ph type="subTitle" idx="1"/>
          </p:nvPr>
        </p:nvSpPr>
        <p:spPr>
          <a:xfrm>
            <a:off x="1371600" y="4267200"/>
            <a:ext cx="6400800" cy="1047750"/>
          </a:xfrm>
        </p:spPr>
        <p:txBody>
          <a:bodyPr>
            <a:normAutofit/>
          </a:bodyPr>
          <a:lstStyle/>
          <a:p>
            <a:r>
              <a:rPr lang="en-US" sz="2400" dirty="0" smtClean="0">
                <a:solidFill>
                  <a:schemeClr val="tx1">
                    <a:lumMod val="85000"/>
                    <a:lumOff val="15000"/>
                  </a:schemeClr>
                </a:solidFill>
                <a:latin typeface="Gotham XNarrow Book Italic" charset="0"/>
              </a:rPr>
              <a:t>Charly Collin – Ke Chen – Ajit Hakke-Patil</a:t>
            </a:r>
          </a:p>
          <a:p>
            <a:r>
              <a:rPr lang="en-US" sz="2400" dirty="0" smtClean="0">
                <a:solidFill>
                  <a:schemeClr val="tx1">
                    <a:lumMod val="85000"/>
                    <a:lumOff val="15000"/>
                  </a:schemeClr>
                </a:solidFill>
                <a:latin typeface="Gotham XNarrow Book Italic" charset="0"/>
              </a:rPr>
              <a:t>Sumanta Pattanaik – Kadi Bouatouch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BRDF Computation</a:t>
            </a:r>
          </a:p>
        </p:txBody>
      </p:sp>
      <p:sp>
        <p:nvSpPr>
          <p:cNvPr id="31" name="Content Placeholder 2"/>
          <p:cNvSpPr txBox="1">
            <a:spLocks/>
          </p:cNvSpPr>
          <p:nvPr/>
        </p:nvSpPr>
        <p:spPr bwMode="auto">
          <a:xfrm>
            <a:off x="457200" y="19050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800" dirty="0" smtClean="0">
                <a:latin typeface="Gotham-Bold" charset="0"/>
              </a:rPr>
              <a:t>Our computation makes several assumptions on the material:</a:t>
            </a:r>
            <a:endParaRPr lang="en-US" sz="1800" dirty="0" smtClean="0">
              <a:latin typeface="Gotham-Book" charset="0"/>
            </a:endParaRPr>
          </a:p>
          <a:p>
            <a:r>
              <a:rPr lang="en-US" sz="1800" dirty="0" smtClean="0">
                <a:latin typeface="Gotham-Book" charset="0"/>
              </a:rPr>
              <a:t>Plane parallel medium</a:t>
            </a:r>
          </a:p>
          <a:p>
            <a:r>
              <a:rPr lang="en-US" sz="1800" dirty="0" smtClean="0">
                <a:latin typeface="Gotham-Book" charset="0"/>
              </a:rPr>
              <a:t>Randomly oriented particles</a:t>
            </a:r>
          </a:p>
        </p:txBody>
      </p:sp>
      <mc:AlternateContent xmlns:mc="http://schemas.openxmlformats.org/markup-compatibility/2006" xmlns:a14="http://schemas.microsoft.com/office/drawing/2010/main">
        <mc:Choice Requires="a14">
          <p:sp>
            <p:nvSpPr>
              <p:cNvPr id="59" name="TextBox 58"/>
              <p:cNvSpPr txBox="1"/>
              <p:nvPr/>
            </p:nvSpPr>
            <p:spPr>
              <a:xfrm>
                <a:off x="990600" y="4343400"/>
                <a:ext cx="7467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𝑓𝑟</m:t>
                      </m:r>
                      <m:d>
                        <m:dPr>
                          <m:ctrlPr>
                            <a:rPr lang="fr-FR" sz="2400" i="1">
                              <a:latin typeface="Cambria Math"/>
                            </a:rPr>
                          </m:ctrlPr>
                        </m:dPr>
                        <m:e>
                          <m:sSub>
                            <m:sSubPr>
                              <m:ctrlPr>
                                <a:rPr lang="fr-FR" sz="2400" i="1" smtClean="0">
                                  <a:latin typeface="Cambria Math"/>
                                </a:rPr>
                              </m:ctrlPr>
                            </m:sSubPr>
                            <m:e>
                              <m:r>
                                <a:rPr lang="fr-FR" sz="2400" i="1" smtClean="0">
                                  <a:latin typeface="Cambria Math"/>
                                  <a:ea typeface="Cambria Math"/>
                                </a:rPr>
                                <m:t>𝜇</m:t>
                              </m:r>
                            </m:e>
                            <m:sub>
                              <m:r>
                                <a:rPr lang="fr-FR" sz="2400" b="0" i="1" smtClean="0">
                                  <a:latin typeface="Cambria Math"/>
                                </a:rPr>
                                <m:t>𝑖𝑛</m:t>
                              </m:r>
                            </m:sub>
                          </m:sSub>
                          <m:r>
                            <a:rPr lang="fr-FR" sz="2400" i="1">
                              <a:latin typeface="Cambria Math"/>
                            </a:rPr>
                            <m:t>,</m:t>
                          </m:r>
                          <m:sSub>
                            <m:sSubPr>
                              <m:ctrlPr>
                                <a:rPr lang="fr-FR" sz="2400" i="1">
                                  <a:latin typeface="Cambria Math"/>
                                </a:rPr>
                              </m:ctrlPr>
                            </m:sSubPr>
                            <m:e>
                              <m:r>
                                <a:rPr lang="fr-FR" sz="2400" i="1" smtClean="0">
                                  <a:latin typeface="Cambria Math"/>
                                  <a:ea typeface="Cambria Math"/>
                                </a:rPr>
                                <m:t>𝜑</m:t>
                              </m:r>
                            </m:e>
                            <m:sub>
                              <m:r>
                                <a:rPr lang="fr-FR" sz="2400" i="1">
                                  <a:latin typeface="Cambria Math"/>
                                </a:rPr>
                                <m:t>𝑖𝑛</m:t>
                              </m:r>
                            </m:sub>
                          </m:sSub>
                          <m:r>
                            <a:rPr lang="fr-FR" sz="2400" i="1">
                              <a:latin typeface="Cambria Math"/>
                            </a:rPr>
                            <m:t>,</m:t>
                          </m:r>
                          <m:sSub>
                            <m:sSubPr>
                              <m:ctrlPr>
                                <a:rPr lang="fr-FR" sz="2400" i="1">
                                  <a:latin typeface="Cambria Math"/>
                                </a:rPr>
                              </m:ctrlPr>
                            </m:sSubPr>
                            <m:e>
                              <m:r>
                                <a:rPr lang="fr-FR" sz="2400" i="1">
                                  <a:latin typeface="Cambria Math"/>
                                  <a:ea typeface="Cambria Math"/>
                                </a:rPr>
                                <m:t>𝜇</m:t>
                              </m:r>
                            </m:e>
                            <m:sub>
                              <m:r>
                                <a:rPr lang="fr-FR" sz="2400" i="1">
                                  <a:latin typeface="Cambria Math"/>
                                </a:rPr>
                                <m:t>𝑜𝑢𝑡</m:t>
                              </m:r>
                            </m:sub>
                          </m:sSub>
                          <m:sSub>
                            <m:sSubPr>
                              <m:ctrlPr>
                                <a:rPr lang="fr-FR" sz="2400" i="1">
                                  <a:latin typeface="Cambria Math"/>
                                </a:rPr>
                              </m:ctrlPr>
                            </m:sSubPr>
                            <m:e>
                              <m:r>
                                <a:rPr lang="fr-FR" sz="2400" b="0" i="1" smtClean="0">
                                  <a:latin typeface="Cambria Math"/>
                                </a:rPr>
                                <m:t>,</m:t>
                              </m:r>
                              <m:r>
                                <a:rPr lang="fr-FR" sz="2400" b="0" i="1" smtClean="0">
                                  <a:latin typeface="Cambria Math"/>
                                  <a:ea typeface="Cambria Math"/>
                                </a:rPr>
                                <m:t>𝜑</m:t>
                              </m:r>
                            </m:e>
                            <m:sub>
                              <m:r>
                                <a:rPr lang="fr-FR" sz="2400" b="0" i="1" smtClean="0">
                                  <a:latin typeface="Cambria Math"/>
                                </a:rPr>
                                <m:t>𝑜𝑢𝑡</m:t>
                              </m:r>
                            </m:sub>
                          </m:sSub>
                        </m:e>
                      </m:d>
                      <m:r>
                        <a:rPr lang="fr-FR" sz="2400" i="1">
                          <a:latin typeface="Cambria Math"/>
                        </a:rPr>
                        <m:t>=</m:t>
                      </m:r>
                      <m:r>
                        <a:rPr lang="fr-FR" sz="2400" i="1">
                          <a:latin typeface="Cambria Math"/>
                        </a:rPr>
                        <m:t>𝑓𝑟</m:t>
                      </m:r>
                      <m:d>
                        <m:dPr>
                          <m:ctrlPr>
                            <a:rPr lang="fr-FR" sz="2400" i="1">
                              <a:latin typeface="Cambria Math"/>
                            </a:rPr>
                          </m:ctrlPr>
                        </m:dPr>
                        <m:e>
                          <m:sSub>
                            <m:sSubPr>
                              <m:ctrlPr>
                                <a:rPr lang="fr-FR" sz="2400" i="1">
                                  <a:latin typeface="Cambria Math"/>
                                </a:rPr>
                              </m:ctrlPr>
                            </m:sSubPr>
                            <m:e>
                              <m:r>
                                <a:rPr lang="fr-FR" sz="2400" i="1">
                                  <a:latin typeface="Cambria Math"/>
                                  <a:ea typeface="Cambria Math"/>
                                </a:rPr>
                                <m:t>𝜇</m:t>
                              </m:r>
                            </m:e>
                            <m:sub>
                              <m:r>
                                <a:rPr lang="fr-FR" sz="2400" i="1">
                                  <a:latin typeface="Cambria Math"/>
                                </a:rPr>
                                <m:t>𝑖𝑛</m:t>
                              </m:r>
                            </m:sub>
                          </m:sSub>
                          <m:r>
                            <a:rPr lang="fr-FR" sz="2400" i="1">
                              <a:latin typeface="Cambria Math"/>
                            </a:rPr>
                            <m:t>,</m:t>
                          </m:r>
                          <m:sSub>
                            <m:sSubPr>
                              <m:ctrlPr>
                                <a:rPr lang="fr-FR" sz="2400" i="1">
                                  <a:latin typeface="Cambria Math"/>
                                </a:rPr>
                              </m:ctrlPr>
                            </m:sSubPr>
                            <m:e>
                              <m:r>
                                <a:rPr lang="fr-FR" sz="2400" i="1">
                                  <a:latin typeface="Cambria Math"/>
                                  <a:ea typeface="Cambria Math"/>
                                </a:rPr>
                                <m:t>𝜇</m:t>
                              </m:r>
                            </m:e>
                            <m:sub>
                              <m:r>
                                <a:rPr lang="fr-FR" sz="2400" i="1">
                                  <a:latin typeface="Cambria Math"/>
                                </a:rPr>
                                <m:t>𝑜𝑢𝑡</m:t>
                              </m:r>
                            </m:sub>
                          </m:sSub>
                          <m:sSub>
                            <m:sSubPr>
                              <m:ctrlPr>
                                <a:rPr lang="fr-FR" sz="2400" i="1">
                                  <a:latin typeface="Cambria Math"/>
                                </a:rPr>
                              </m:ctrlPr>
                            </m:sSubPr>
                            <m:e>
                              <m:r>
                                <a:rPr lang="fr-FR" sz="2400" i="1">
                                  <a:latin typeface="Cambria Math"/>
                                </a:rPr>
                                <m:t>,</m:t>
                              </m:r>
                              <m:sSub>
                                <m:sSubPr>
                                  <m:ctrlPr>
                                    <a:rPr lang="fr-FR" sz="2400" i="1">
                                      <a:latin typeface="Cambria Math"/>
                                    </a:rPr>
                                  </m:ctrlPr>
                                </m:sSubPr>
                                <m:e>
                                  <m:r>
                                    <a:rPr lang="fr-FR" sz="2400" i="1">
                                      <a:latin typeface="Cambria Math"/>
                                      <a:ea typeface="Cambria Math"/>
                                    </a:rPr>
                                    <m:t>𝜑</m:t>
                                  </m:r>
                                </m:e>
                                <m:sub>
                                  <m:r>
                                    <a:rPr lang="fr-FR" sz="2400" i="1">
                                      <a:latin typeface="Cambria Math"/>
                                    </a:rPr>
                                    <m:t>𝑖𝑛</m:t>
                                  </m:r>
                                </m:sub>
                              </m:sSub>
                              <m:r>
                                <a:rPr lang="fr-FR" sz="2400" b="0" i="1" smtClean="0">
                                  <a:latin typeface="Cambria Math"/>
                                </a:rPr>
                                <m:t>−</m:t>
                              </m:r>
                              <m:r>
                                <a:rPr lang="fr-FR" sz="2400" i="1">
                                  <a:latin typeface="Cambria Math"/>
                                  <a:ea typeface="Cambria Math"/>
                                </a:rPr>
                                <m:t>𝜑</m:t>
                              </m:r>
                            </m:e>
                            <m:sub>
                              <m:r>
                                <a:rPr lang="fr-FR" sz="2400" i="1">
                                  <a:latin typeface="Cambria Math"/>
                                </a:rPr>
                                <m:t>𝑜𝑢𝑡</m:t>
                              </m:r>
                            </m:sub>
                          </m:sSub>
                        </m:e>
                      </m:d>
                    </m:oMath>
                  </m:oMathPara>
                </a14:m>
                <a:endParaRPr lang="fr-FR" sz="2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990600" y="4343400"/>
                <a:ext cx="7467600" cy="461665"/>
              </a:xfrm>
              <a:prstGeom prst="rect">
                <a:avLst/>
              </a:prstGeom>
              <a:blipFill rotWithShape="1">
                <a:blip r:embed="rId3"/>
                <a:stretch>
                  <a:fillRect b="-2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730312" y="3731567"/>
                <a:ext cx="17595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ea typeface="Cambria Math"/>
                        </a:rPr>
                        <m:t>𝜔</m:t>
                      </m:r>
                      <m:r>
                        <a:rPr lang="fr-FR" sz="2400" b="0" i="1" smtClean="0">
                          <a:latin typeface="Cambria Math"/>
                          <a:ea typeface="Cambria Math"/>
                        </a:rPr>
                        <m:t>=(</m:t>
                      </m:r>
                      <m:r>
                        <a:rPr lang="fr-FR" sz="2400" b="0" i="1" smtClean="0">
                          <a:latin typeface="Cambria Math"/>
                          <a:ea typeface="Cambria Math"/>
                        </a:rPr>
                        <m:t>𝜇</m:t>
                      </m:r>
                      <m:r>
                        <a:rPr lang="fr-FR" sz="2400" b="0" i="1" smtClean="0">
                          <a:latin typeface="Cambria Math"/>
                          <a:ea typeface="Cambria Math"/>
                        </a:rPr>
                        <m:t>,</m:t>
                      </m:r>
                      <m:r>
                        <a:rPr lang="fr-FR" sz="2400" b="0" i="1" smtClean="0">
                          <a:latin typeface="Cambria Math"/>
                          <a:ea typeface="Cambria Math"/>
                        </a:rPr>
                        <m:t>𝜑</m:t>
                      </m:r>
                      <m:r>
                        <a:rPr lang="fr-FR" sz="2400" b="0" i="1" smtClean="0">
                          <a:latin typeface="Cambria Math"/>
                          <a:ea typeface="Cambria Math"/>
                        </a:rPr>
                        <m:t>)</m:t>
                      </m:r>
                    </m:oMath>
                  </m:oMathPara>
                </a14:m>
                <a:endParaRPr lang="fr-FR"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730312" y="3731567"/>
                <a:ext cx="1759575" cy="461665"/>
              </a:xfrm>
              <a:prstGeom prst="rect">
                <a:avLst/>
              </a:prstGeom>
              <a:blipFill rotWithShape="1">
                <a:blip r:embed="rId4"/>
                <a:stretch>
                  <a:fillRect b="-19737"/>
                </a:stretch>
              </a:blipFill>
            </p:spPr>
            <p:txBody>
              <a:bodyPr/>
              <a:lstStyle/>
              <a:p>
                <a:r>
                  <a:rPr lang="fr-FR">
                    <a:noFill/>
                  </a:rPr>
                  <a:t> </a:t>
                </a:r>
              </a:p>
            </p:txBody>
          </p:sp>
        </mc:Fallback>
      </mc:AlternateContent>
    </p:spTree>
    <p:extLst>
      <p:ext uri="{BB962C8B-B14F-4D97-AF65-F5344CB8AC3E}">
        <p14:creationId xmlns:p14="http://schemas.microsoft.com/office/powerpoint/2010/main" val="2970240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BRDF Computation</a:t>
            </a:r>
          </a:p>
        </p:txBody>
      </p:sp>
      <p:sp>
        <p:nvSpPr>
          <p:cNvPr id="31" name="Content Placeholder 2"/>
          <p:cNvSpPr txBox="1">
            <a:spLocks/>
          </p:cNvSpPr>
          <p:nvPr/>
        </p:nvSpPr>
        <p:spPr bwMode="auto">
          <a:xfrm>
            <a:off x="457200" y="19050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800" dirty="0" smtClean="0">
                <a:latin typeface="Gotham-Bold" charset="0"/>
              </a:rPr>
              <a:t>Our computation makes several assumptions on the material:</a:t>
            </a:r>
            <a:endParaRPr lang="en-US" sz="1800" dirty="0" smtClean="0">
              <a:latin typeface="Gotham-Book" charset="0"/>
            </a:endParaRPr>
          </a:p>
          <a:p>
            <a:r>
              <a:rPr lang="en-US" sz="1800" dirty="0" smtClean="0">
                <a:latin typeface="Gotham-Book" charset="0"/>
              </a:rPr>
              <a:t>Plane parallel medium</a:t>
            </a:r>
          </a:p>
          <a:p>
            <a:r>
              <a:rPr lang="en-US" sz="1800" dirty="0" smtClean="0">
                <a:latin typeface="Gotham-Book" charset="0"/>
              </a:rPr>
              <a:t>Randomly oriented particles</a:t>
            </a:r>
          </a:p>
          <a:p>
            <a:r>
              <a:rPr lang="en-US" sz="1800" dirty="0" smtClean="0">
                <a:latin typeface="Gotham-Book" charset="0"/>
              </a:rPr>
              <a:t>Homogeneous layers</a:t>
            </a:r>
          </a:p>
        </p:txBody>
      </p:sp>
      <p:grpSp>
        <p:nvGrpSpPr>
          <p:cNvPr id="30" name="Group 29"/>
          <p:cNvGrpSpPr/>
          <p:nvPr/>
        </p:nvGrpSpPr>
        <p:grpSpPr>
          <a:xfrm>
            <a:off x="1511534" y="5218836"/>
            <a:ext cx="5904661" cy="404727"/>
            <a:chOff x="1504844" y="4417596"/>
            <a:chExt cx="5904661" cy="404727"/>
          </a:xfrm>
          <a:solidFill>
            <a:schemeClr val="accent3">
              <a:lumMod val="60000"/>
              <a:lumOff val="40000"/>
            </a:schemeClr>
          </a:solidFill>
        </p:grpSpPr>
        <p:sp>
          <p:nvSpPr>
            <p:cNvPr id="32" name="Rounded Rectangle 31"/>
            <p:cNvSpPr/>
            <p:nvPr/>
          </p:nvSpPr>
          <p:spPr>
            <a:xfrm>
              <a:off x="1504844" y="4417596"/>
              <a:ext cx="5873022" cy="404727"/>
            </a:xfrm>
            <a:prstGeom prst="roundRect">
              <a:avLst/>
            </a:prstGeom>
            <a:grp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cxnSp>
          <p:nvCxnSpPr>
            <p:cNvPr id="33" name="Straight Connector 32"/>
            <p:cNvCxnSpPr/>
            <p:nvPr/>
          </p:nvCxnSpPr>
          <p:spPr>
            <a:xfrm>
              <a:off x="1504844" y="4417596"/>
              <a:ext cx="5904661" cy="0"/>
            </a:xfrm>
            <a:prstGeom prst="line">
              <a:avLst/>
            </a:prstGeom>
            <a:grpFill/>
            <a:ln>
              <a:solidFill>
                <a:srgbClr val="92D050"/>
              </a:solidFill>
            </a:ln>
          </p:spPr>
          <p:style>
            <a:lnRef idx="2">
              <a:schemeClr val="accent1"/>
            </a:lnRef>
            <a:fillRef idx="0">
              <a:schemeClr val="accent1"/>
            </a:fillRef>
            <a:effectRef idx="1">
              <a:schemeClr val="accent1"/>
            </a:effectRef>
            <a:fontRef idx="minor">
              <a:schemeClr val="tx1"/>
            </a:fontRef>
          </p:style>
        </p:cxnSp>
      </p:grpSp>
      <p:cxnSp>
        <p:nvCxnSpPr>
          <p:cNvPr id="34" name="Straight Arrow Connector 33"/>
          <p:cNvCxnSpPr/>
          <p:nvPr/>
        </p:nvCxnSpPr>
        <p:spPr>
          <a:xfrm flipH="1" flipV="1">
            <a:off x="3059452" y="4206513"/>
            <a:ext cx="571500" cy="59892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1885267" y="3837181"/>
                <a:ext cx="999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m:t>
                      </m:r>
                      <m:sSub>
                        <m:sSubPr>
                          <m:ctrlPr>
                            <a:rPr lang="fr-FR" b="0" i="1" smtClean="0">
                              <a:latin typeface="Cambria Math"/>
                            </a:rPr>
                          </m:ctrlPr>
                        </m:sSubPr>
                        <m:e>
                          <m:r>
                            <a:rPr lang="fr-FR" b="0" i="1" smtClean="0">
                              <a:latin typeface="Cambria Math"/>
                              <a:ea typeface="Cambria Math"/>
                            </a:rPr>
                            <m:t>𝜔</m:t>
                          </m:r>
                        </m:e>
                        <m:sub>
                          <m:r>
                            <a:rPr lang="fr-FR" b="0" i="1" smtClean="0">
                              <a:latin typeface="Cambria Math"/>
                            </a:rPr>
                            <m:t>𝑜𝑢𝑡</m:t>
                          </m:r>
                        </m:sub>
                      </m:sSub>
                      <m:r>
                        <a:rPr lang="fr-FR" b="0" i="1" smtClean="0">
                          <a:latin typeface="Cambria Math"/>
                          <a:ea typeface="Cambria Math"/>
                        </a:rPr>
                        <m:t>)</m:t>
                      </m:r>
                    </m:oMath>
                  </m:oMathPara>
                </a14:m>
                <a:endParaRPr lang="fr-FR" dirty="0"/>
              </a:p>
            </p:txBody>
          </p:sp>
        </mc:Choice>
        <mc:Fallback xmlns="">
          <p:sp>
            <p:nvSpPr>
              <p:cNvPr id="35" name="TextBox 34"/>
              <p:cNvSpPr txBox="1">
                <a:spLocks noRot="1" noChangeAspect="1" noMove="1" noResize="1" noEditPoints="1" noAdjustHandles="1" noChangeArrowheads="1" noChangeShapeType="1" noTextEdit="1"/>
              </p:cNvSpPr>
              <p:nvPr/>
            </p:nvSpPr>
            <p:spPr>
              <a:xfrm>
                <a:off x="1885267" y="3837181"/>
                <a:ext cx="999504" cy="369332"/>
              </a:xfrm>
              <a:prstGeom prst="rect">
                <a:avLst/>
              </a:prstGeom>
              <a:blipFill rotWithShape="1">
                <a:blip r:embed="rId3"/>
                <a:stretch>
                  <a:fillRect b="-13115"/>
                </a:stretch>
              </a:blipFill>
            </p:spPr>
            <p:txBody>
              <a:bodyPr/>
              <a:lstStyle/>
              <a:p>
                <a:r>
                  <a:rPr lang="fr-FR">
                    <a:noFill/>
                  </a:rPr>
                  <a:t> </a:t>
                </a:r>
              </a:p>
            </p:txBody>
          </p:sp>
        </mc:Fallback>
      </mc:AlternateContent>
      <p:cxnSp>
        <p:nvCxnSpPr>
          <p:cNvPr id="36" name="Straight Arrow Connector 35"/>
          <p:cNvCxnSpPr/>
          <p:nvPr/>
        </p:nvCxnSpPr>
        <p:spPr>
          <a:xfrm flipH="1" flipV="1">
            <a:off x="5712040" y="4206513"/>
            <a:ext cx="571500" cy="59892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4553724" y="3844438"/>
                <a:ext cx="999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m:t>
                      </m:r>
                      <m:sSub>
                        <m:sSubPr>
                          <m:ctrlPr>
                            <a:rPr lang="fr-FR" b="0" i="1" smtClean="0">
                              <a:latin typeface="Cambria Math"/>
                            </a:rPr>
                          </m:ctrlPr>
                        </m:sSubPr>
                        <m:e>
                          <m:r>
                            <a:rPr lang="fr-FR" b="0" i="1" smtClean="0">
                              <a:latin typeface="Cambria Math"/>
                              <a:ea typeface="Cambria Math"/>
                            </a:rPr>
                            <m:t>𝜔</m:t>
                          </m:r>
                        </m:e>
                        <m:sub>
                          <m:r>
                            <a:rPr lang="fr-FR" b="0" i="1" smtClean="0">
                              <a:latin typeface="Cambria Math"/>
                            </a:rPr>
                            <m:t>𝑜𝑢𝑡</m:t>
                          </m:r>
                        </m:sub>
                      </m:sSub>
                      <m:r>
                        <a:rPr lang="fr-FR" b="0" i="1" smtClean="0">
                          <a:latin typeface="Cambria Math"/>
                          <a:ea typeface="Cambria Math"/>
                        </a:rPr>
                        <m:t>)</m:t>
                      </m:r>
                    </m:oMath>
                  </m:oMathPara>
                </a14:m>
                <a:endParaRPr lang="fr-FR" dirty="0"/>
              </a:p>
            </p:txBody>
          </p:sp>
        </mc:Choice>
        <mc:Fallback xmlns="">
          <p:sp>
            <p:nvSpPr>
              <p:cNvPr id="37" name="TextBox 36"/>
              <p:cNvSpPr txBox="1">
                <a:spLocks noRot="1" noChangeAspect="1" noMove="1" noResize="1" noEditPoints="1" noAdjustHandles="1" noChangeArrowheads="1" noChangeShapeType="1" noTextEdit="1"/>
              </p:cNvSpPr>
              <p:nvPr/>
            </p:nvSpPr>
            <p:spPr>
              <a:xfrm>
                <a:off x="4553724" y="3844438"/>
                <a:ext cx="999504" cy="369332"/>
              </a:xfrm>
              <a:prstGeom prst="rect">
                <a:avLst/>
              </a:prstGeom>
              <a:blipFill rotWithShape="1">
                <a:blip r:embed="rId4"/>
                <a:stretch>
                  <a:fillRect b="-15000"/>
                </a:stretch>
              </a:blipFill>
            </p:spPr>
            <p:txBody>
              <a:bodyPr/>
              <a:lstStyle/>
              <a:p>
                <a:r>
                  <a:rPr lang="fr-FR">
                    <a:noFill/>
                  </a:rPr>
                  <a:t> </a:t>
                </a:r>
              </a:p>
            </p:txBody>
          </p:sp>
        </mc:Fallback>
      </mc:AlternateContent>
      <p:sp>
        <p:nvSpPr>
          <p:cNvPr id="59" name="Rounded Rectangle 58"/>
          <p:cNvSpPr/>
          <p:nvPr/>
        </p:nvSpPr>
        <p:spPr>
          <a:xfrm>
            <a:off x="1515624" y="4805433"/>
            <a:ext cx="5873022" cy="404727"/>
          </a:xfrm>
          <a:prstGeom prst="roundRect">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cxnSp>
        <p:nvCxnSpPr>
          <p:cNvPr id="62" name="Straight Connector 61"/>
          <p:cNvCxnSpPr/>
          <p:nvPr/>
        </p:nvCxnSpPr>
        <p:spPr>
          <a:xfrm>
            <a:off x="1515624" y="4815264"/>
            <a:ext cx="5904661" cy="0"/>
          </a:xfrm>
          <a:prstGeom prst="line">
            <a:avLst/>
          </a:prstGeom>
          <a:solidFill>
            <a:schemeClr val="accent2">
              <a:lumMod val="60000"/>
              <a:lumOff val="40000"/>
            </a:schemeClr>
          </a:solidFill>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nvGrpSpPr>
          <p:cNvPr id="65" name="Group 64"/>
          <p:cNvGrpSpPr/>
          <p:nvPr/>
        </p:nvGrpSpPr>
        <p:grpSpPr>
          <a:xfrm>
            <a:off x="1511535" y="5634258"/>
            <a:ext cx="5904661" cy="404727"/>
            <a:chOff x="1504844" y="4417596"/>
            <a:chExt cx="5904661" cy="404727"/>
          </a:xfrm>
        </p:grpSpPr>
        <p:sp>
          <p:nvSpPr>
            <p:cNvPr id="66" name="Rounded Rectangle 65"/>
            <p:cNvSpPr/>
            <p:nvPr/>
          </p:nvSpPr>
          <p:spPr>
            <a:xfrm>
              <a:off x="1504844" y="4417596"/>
              <a:ext cx="5873022" cy="404727"/>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cxnSp>
          <p:nvCxnSpPr>
            <p:cNvPr id="67" name="Straight Connector 66"/>
            <p:cNvCxnSpPr/>
            <p:nvPr/>
          </p:nvCxnSpPr>
          <p:spPr>
            <a:xfrm>
              <a:off x="1504844" y="4417596"/>
              <a:ext cx="5904661"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1511534" y="6038985"/>
            <a:ext cx="5858523" cy="112464"/>
            <a:chOff x="2195512" y="4405761"/>
            <a:chExt cx="4953000" cy="76200"/>
          </a:xfrm>
        </p:grpSpPr>
        <p:cxnSp>
          <p:nvCxnSpPr>
            <p:cNvPr id="69" name="Straight Connector 68"/>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98527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BRDF Computation</a:t>
            </a:r>
          </a:p>
        </p:txBody>
      </p:sp>
      <p:sp>
        <p:nvSpPr>
          <p:cNvPr id="3" name="Content Placeholder 2"/>
          <p:cNvSpPr>
            <a:spLocks noGrp="1"/>
          </p:cNvSpPr>
          <p:nvPr>
            <p:ph idx="1"/>
          </p:nvPr>
        </p:nvSpPr>
        <p:spPr>
          <a:xfrm>
            <a:off x="457200" y="1905000"/>
            <a:ext cx="8229600" cy="457200"/>
          </a:xfrm>
        </p:spPr>
        <p:txBody>
          <a:bodyPr/>
          <a:lstStyle/>
          <a:p>
            <a:pPr marL="0" indent="0">
              <a:buNone/>
            </a:pPr>
            <a:r>
              <a:rPr lang="en-US" sz="1800" dirty="0" smtClean="0">
                <a:latin typeface="Gotham-Book" charset="0"/>
              </a:rPr>
              <a:t>BRDF computation requires computing the radiance field at the top of the material</a:t>
            </a:r>
          </a:p>
        </p:txBody>
      </p:sp>
      <p:sp>
        <p:nvSpPr>
          <p:cNvPr id="4" name="Content Placeholder 2"/>
          <p:cNvSpPr txBox="1">
            <a:spLocks/>
          </p:cNvSpPr>
          <p:nvPr/>
        </p:nvSpPr>
        <p:spPr bwMode="auto">
          <a:xfrm>
            <a:off x="500061" y="54864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latin typeface="Gotham-Book" charset="0"/>
              </a:rPr>
              <a:t>The radiance field is modeled as a solution to the Radiative Transfer Equation</a:t>
            </a:r>
          </a:p>
        </p:txBody>
      </p:sp>
      <mc:AlternateContent xmlns:mc="http://schemas.openxmlformats.org/markup-compatibility/2006" xmlns:a14="http://schemas.microsoft.com/office/drawing/2010/main">
        <mc:Choice Requires="a14">
          <p:sp>
            <p:nvSpPr>
              <p:cNvPr id="29" name="TextBox 28"/>
              <p:cNvSpPr txBox="1"/>
              <p:nvPr/>
            </p:nvSpPr>
            <p:spPr>
              <a:xfrm>
                <a:off x="5210174" y="2343150"/>
                <a:ext cx="5915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a:rPr>
                          </m:ctrlPr>
                        </m:sSubPr>
                        <m:e>
                          <m:r>
                            <a:rPr lang="fr-FR" b="0" i="1" smtClean="0">
                              <a:latin typeface="Cambria Math"/>
                            </a:rPr>
                            <m:t>𝐼</m:t>
                          </m:r>
                        </m:e>
                        <m:sub>
                          <m:r>
                            <a:rPr lang="fr-FR" b="0" i="1" smtClean="0">
                              <a:latin typeface="Cambria Math"/>
                            </a:rPr>
                            <m:t>𝑖𝑛𝑐</m:t>
                          </m:r>
                        </m:sub>
                      </m:sSub>
                    </m:oMath>
                  </m:oMathPara>
                </a14:m>
                <a:endParaRPr lang="fr-FR" dirty="0"/>
              </a:p>
            </p:txBody>
          </p:sp>
        </mc:Choice>
        <mc:Fallback xmlns="">
          <p:sp>
            <p:nvSpPr>
              <p:cNvPr id="29" name="TextBox 28"/>
              <p:cNvSpPr txBox="1">
                <a:spLocks noRot="1" noChangeAspect="1" noMove="1" noResize="1" noEditPoints="1" noAdjustHandles="1" noChangeArrowheads="1" noChangeShapeType="1" noTextEdit="1"/>
              </p:cNvSpPr>
              <p:nvPr/>
            </p:nvSpPr>
            <p:spPr>
              <a:xfrm>
                <a:off x="5210174" y="2343150"/>
                <a:ext cx="591572" cy="369332"/>
              </a:xfrm>
              <a:prstGeom prst="rect">
                <a:avLst/>
              </a:prstGeom>
              <a:blipFill rotWithShape="1">
                <a:blip r:embed="rId3"/>
                <a:stretch>
                  <a:fillRect b="-1639"/>
                </a:stretch>
              </a:blipFill>
            </p:spPr>
            <p:txBody>
              <a:bodyPr/>
              <a:lstStyle/>
              <a:p>
                <a:r>
                  <a:rPr lang="fr-FR">
                    <a:noFill/>
                  </a:rPr>
                  <a:t> </a:t>
                </a:r>
              </a:p>
            </p:txBody>
          </p:sp>
        </mc:Fallback>
      </mc:AlternateContent>
      <p:cxnSp>
        <p:nvCxnSpPr>
          <p:cNvPr id="31" name="Straight Arrow Connector 30"/>
          <p:cNvCxnSpPr/>
          <p:nvPr/>
        </p:nvCxnSpPr>
        <p:spPr>
          <a:xfrm flipH="1">
            <a:off x="5210174" y="2712484"/>
            <a:ext cx="847725" cy="726073"/>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3395662" y="3262761"/>
            <a:ext cx="795337" cy="175794"/>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3624262" y="3075520"/>
            <a:ext cx="571500" cy="363035"/>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3986212" y="2881761"/>
            <a:ext cx="209550" cy="556796"/>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195762" y="2881761"/>
            <a:ext cx="142875" cy="556794"/>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195762" y="3075518"/>
            <a:ext cx="495300" cy="379916"/>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4195762" y="3350658"/>
            <a:ext cx="609600" cy="87899"/>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4190999" y="2712482"/>
            <a:ext cx="847725" cy="726073"/>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652962" y="2712483"/>
            <a:ext cx="847725" cy="726073"/>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2339583" y="3025275"/>
                <a:ext cx="999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m:t>
                      </m:r>
                      <m:sSub>
                        <m:sSubPr>
                          <m:ctrlPr>
                            <a:rPr lang="fr-FR" b="0" i="1" smtClean="0">
                              <a:latin typeface="Cambria Math"/>
                            </a:rPr>
                          </m:ctrlPr>
                        </m:sSubPr>
                        <m:e>
                          <m:r>
                            <a:rPr lang="fr-FR" b="0" i="1" smtClean="0">
                              <a:latin typeface="Cambria Math"/>
                              <a:ea typeface="Cambria Math"/>
                            </a:rPr>
                            <m:t>𝜔</m:t>
                          </m:r>
                        </m:e>
                        <m:sub>
                          <m:r>
                            <a:rPr lang="fr-FR" b="0" i="1" smtClean="0">
                              <a:latin typeface="Cambria Math"/>
                            </a:rPr>
                            <m:t>𝑜𝑢𝑡</m:t>
                          </m:r>
                        </m:sub>
                      </m:sSub>
                      <m:r>
                        <a:rPr lang="fr-FR" b="0" i="1" smtClean="0">
                          <a:latin typeface="Cambria Math"/>
                          <a:ea typeface="Cambria Math"/>
                        </a:rPr>
                        <m:t>)</m:t>
                      </m:r>
                    </m:oMath>
                  </m:oMathPara>
                </a14:m>
                <a:endParaRPr lang="fr-FR" dirty="0"/>
              </a:p>
            </p:txBody>
          </p:sp>
        </mc:Choice>
        <mc:Fallback xmlns="">
          <p:sp>
            <p:nvSpPr>
              <p:cNvPr id="54" name="TextBox 53"/>
              <p:cNvSpPr txBox="1">
                <a:spLocks noRot="1" noChangeAspect="1" noMove="1" noResize="1" noEditPoints="1" noAdjustHandles="1" noChangeArrowheads="1" noChangeShapeType="1" noTextEdit="1"/>
              </p:cNvSpPr>
              <p:nvPr/>
            </p:nvSpPr>
            <p:spPr>
              <a:xfrm>
                <a:off x="2339583" y="3025275"/>
                <a:ext cx="999504" cy="369332"/>
              </a:xfrm>
              <a:prstGeom prst="rect">
                <a:avLst/>
              </a:prstGeom>
              <a:blipFill rotWithShape="1">
                <a:blip r:embed="rId4"/>
                <a:stretch>
                  <a:fillRect b="-13115"/>
                </a:stretch>
              </a:blipFill>
            </p:spPr>
            <p:txBody>
              <a:bodyPr/>
              <a:lstStyle/>
              <a:p>
                <a:r>
                  <a:rPr lang="fr-FR">
                    <a:noFill/>
                  </a:rPr>
                  <a:t> </a:t>
                </a:r>
              </a:p>
            </p:txBody>
          </p:sp>
        </mc:Fallback>
      </mc:AlternateContent>
      <p:sp>
        <p:nvSpPr>
          <p:cNvPr id="61" name="Rounded Rectangle 60"/>
          <p:cNvSpPr/>
          <p:nvPr/>
        </p:nvSpPr>
        <p:spPr>
          <a:xfrm>
            <a:off x="1497857" y="3477157"/>
            <a:ext cx="5873022" cy="809454"/>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grpSp>
        <p:nvGrpSpPr>
          <p:cNvPr id="62" name="Group 61"/>
          <p:cNvGrpSpPr/>
          <p:nvPr/>
        </p:nvGrpSpPr>
        <p:grpSpPr>
          <a:xfrm>
            <a:off x="1595543" y="4320363"/>
            <a:ext cx="5709287" cy="135696"/>
            <a:chOff x="2195512" y="4405761"/>
            <a:chExt cx="4953000" cy="76200"/>
          </a:xfrm>
        </p:grpSpPr>
        <p:cxnSp>
          <p:nvCxnSpPr>
            <p:cNvPr id="68" name="Straight Connector 67"/>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4" name="Straight Connector 83"/>
          <p:cNvCxnSpPr/>
          <p:nvPr/>
        </p:nvCxnSpPr>
        <p:spPr>
          <a:xfrm>
            <a:off x="1497857" y="3477157"/>
            <a:ext cx="590466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64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12753" y="5225534"/>
            <a:ext cx="5052740" cy="1508041"/>
            <a:chOff x="3865462" y="5856273"/>
            <a:chExt cx="5904661" cy="945150"/>
          </a:xfrm>
        </p:grpSpPr>
        <p:sp>
          <p:nvSpPr>
            <p:cNvPr id="49" name="Rounded Rectangle 48"/>
            <p:cNvSpPr/>
            <p:nvPr/>
          </p:nvSpPr>
          <p:spPr>
            <a:xfrm>
              <a:off x="3865462" y="5856273"/>
              <a:ext cx="5873022" cy="809454"/>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cxnSp>
          <p:nvCxnSpPr>
            <p:cNvPr id="51" name="Straight Connector 50"/>
            <p:cNvCxnSpPr/>
            <p:nvPr/>
          </p:nvCxnSpPr>
          <p:spPr>
            <a:xfrm>
              <a:off x="3865462" y="5856273"/>
              <a:ext cx="5904661"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3947330" y="6665727"/>
              <a:ext cx="5709287" cy="135696"/>
              <a:chOff x="2195512" y="4405761"/>
              <a:chExt cx="4953000" cy="76200"/>
            </a:xfrm>
          </p:grpSpPr>
          <p:cxnSp>
            <p:nvCxnSpPr>
              <p:cNvPr id="56" name="Straight Connector 55"/>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Radiative Transfer Equation</a:t>
            </a:r>
          </a:p>
        </p:txBody>
      </p:sp>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457200" y="2883932"/>
                <a:ext cx="8229600" cy="1230868"/>
              </a:xfrm>
            </p:spPr>
            <p:txBody>
              <a:bodyPr/>
              <a:lstStyle/>
              <a:p>
                <a:pPr marL="0" indent="0">
                  <a:buNone/>
                </a:pPr>
                <a:r>
                  <a:rPr lang="en-US" sz="1800" dirty="0" smtClean="0">
                    <a:latin typeface="Gotham-Book" charset="0"/>
                  </a:rPr>
                  <a:t>It has 3 components:</a:t>
                </a:r>
              </a:p>
              <a:p>
                <a14:m>
                  <m:oMath xmlns:m="http://schemas.openxmlformats.org/officeDocument/2006/math">
                    <m:r>
                      <a:rPr lang="fr-FR" sz="1800" b="0" i="1" smtClean="0">
                        <a:latin typeface="Cambria Math"/>
                        <a:ea typeface="Cambria Math"/>
                      </a:rPr>
                      <m:t>𝐼</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a14:m>
                <a:r>
                  <a:rPr lang="en-US" sz="1800" dirty="0" smtClean="0">
                    <a:latin typeface="Gotham-Book" charset="0"/>
                  </a:rPr>
                  <a:t> the radiance</a:t>
                </a:r>
              </a:p>
              <a:p>
                <a14:m>
                  <m:oMath xmlns:m="http://schemas.openxmlformats.org/officeDocument/2006/math">
                    <m:r>
                      <a:rPr lang="fr-FR" sz="1800" b="0" i="1" smtClean="0">
                        <a:latin typeface="Cambria Math"/>
                        <a:ea typeface="Cambria Math"/>
                      </a:rPr>
                      <m:t>𝐽</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a14:m>
                <a:r>
                  <a:rPr lang="en-US" sz="1800" dirty="0" smtClean="0">
                    <a:latin typeface="Gotham-Book" charset="0"/>
                  </a:rPr>
                  <a:t> corresponding to the light scattering inside the material</a:t>
                </a:r>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457200" y="2883932"/>
                <a:ext cx="8229600" cy="1230868"/>
              </a:xfrm>
              <a:blipFill rotWithShape="1">
                <a:blip r:embed="rId3"/>
                <a:stretch>
                  <a:fillRect l="-593" t="-2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2502932"/>
                <a:ext cx="6408293" cy="369332"/>
              </a:xfrm>
              <a:prstGeom prst="rect">
                <a:avLst/>
              </a:prstGeom>
              <a:noFill/>
            </p:spPr>
            <p:txBody>
              <a:bodyPr wrap="none" rtlCol="0">
                <a:spAutoFit/>
              </a:bodyPr>
              <a:lstStyle/>
              <a:p>
                <a:r>
                  <a:rPr lang="fr-FR" dirty="0" smtClean="0"/>
                  <a:t>RTE expresses the change of radiance along optical depth </a:t>
                </a:r>
                <a14:m>
                  <m:oMath xmlns:m="http://schemas.openxmlformats.org/officeDocument/2006/math">
                    <m:r>
                      <a:rPr lang="fr-FR" i="1" smtClean="0">
                        <a:latin typeface="Cambria Math"/>
                        <a:ea typeface="Cambria Math"/>
                      </a:rPr>
                      <m:t>𝜏</m:t>
                    </m:r>
                  </m:oMath>
                </a14:m>
                <a:r>
                  <a:rPr lang="fr-FR" dirty="0" smtClean="0"/>
                  <a:t>.</a:t>
                </a:r>
                <a:endParaRPr lang="fr-FR"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502932"/>
                <a:ext cx="6408293" cy="369332"/>
              </a:xfrm>
              <a:prstGeom prst="rect">
                <a:avLst/>
              </a:prstGeom>
              <a:blipFill rotWithShape="1">
                <a:blip r:embed="rId5"/>
                <a:stretch>
                  <a:fillRect l="-761"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909665" y="4114798"/>
                <a:ext cx="4022960" cy="9248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0" smtClean="0">
                          <a:latin typeface="Cambria Math"/>
                          <a:ea typeface="Cambria Math"/>
                        </a:rPr>
                        <m:t>= </m:t>
                      </m:r>
                      <m:f>
                        <m:fPr>
                          <m:ctrlPr>
                            <a:rPr lang="fr-FR" b="0" i="1" smtClean="0">
                              <a:latin typeface="Cambria Math"/>
                              <a:ea typeface="Cambria Math"/>
                            </a:rPr>
                          </m:ctrlPr>
                        </m:fPr>
                        <m:num>
                          <m:r>
                            <a:rPr lang="fr-FR" b="0" i="1" smtClean="0">
                              <a:latin typeface="Cambria Math"/>
                              <a:ea typeface="Cambria Math"/>
                            </a:rPr>
                            <m:t>𝛼</m:t>
                          </m:r>
                        </m:num>
                        <m:den>
                          <m:r>
                            <a:rPr lang="fr-FR" b="0" i="1" smtClean="0">
                              <a:latin typeface="Cambria Math"/>
                              <a:ea typeface="Cambria Math"/>
                            </a:rPr>
                            <m:t>4</m:t>
                          </m:r>
                          <m:r>
                            <a:rPr lang="fr-FR" b="0" i="1" smtClean="0">
                              <a:latin typeface="Cambria Math"/>
                              <a:ea typeface="Cambria Math"/>
                            </a:rPr>
                            <m:t>𝜋</m:t>
                          </m:r>
                        </m:den>
                      </m:f>
                      <m:nary>
                        <m:naryPr>
                          <m:limLoc m:val="undOvr"/>
                          <m:ctrlPr>
                            <a:rPr lang="fr-FR" b="0" i="1" smtClean="0">
                              <a:latin typeface="Cambria Math"/>
                              <a:ea typeface="Cambria Math"/>
                            </a:rPr>
                          </m:ctrlPr>
                        </m:naryPr>
                        <m:sub>
                          <m:r>
                            <m:rPr>
                              <m:brk m:alnAt="24"/>
                            </m:rPr>
                            <a:rPr lang="fr-FR" b="0" i="1" smtClean="0">
                              <a:latin typeface="Cambria Math"/>
                              <a:ea typeface="Cambria Math"/>
                            </a:rPr>
                            <m:t>−</m:t>
                          </m:r>
                          <m:r>
                            <a:rPr lang="fr-FR" b="0" i="1" smtClean="0">
                              <a:latin typeface="Cambria Math"/>
                              <a:ea typeface="Cambria Math"/>
                            </a:rPr>
                            <m:t>1</m:t>
                          </m:r>
                        </m:sub>
                        <m:sup>
                          <m:r>
                            <a:rPr lang="fr-FR" b="0" i="1" smtClean="0">
                              <a:latin typeface="Cambria Math"/>
                              <a:ea typeface="Cambria Math"/>
                            </a:rPr>
                            <m:t>1</m:t>
                          </m:r>
                        </m:sup>
                        <m:e>
                          <m:r>
                            <a:rPr lang="fr-FR" i="1">
                              <a:latin typeface="Cambria Math"/>
                              <a:ea typeface="Cambria Math"/>
                            </a:rPr>
                            <m:t>𝑝</m:t>
                          </m:r>
                          <m:d>
                            <m:dPr>
                              <m:ctrlPr>
                                <a:rPr lang="fr-FR" i="1">
                                  <a:latin typeface="Cambria Math"/>
                                  <a:ea typeface="Cambria Math"/>
                                </a:rPr>
                              </m:ctrlPr>
                            </m:dPr>
                            <m:e>
                              <m:r>
                                <a:rPr lang="fr-FR" i="1">
                                  <a:latin typeface="Cambria Math"/>
                                  <a:ea typeface="Cambria Math"/>
                                </a:rPr>
                                <m:t>𝜏</m:t>
                              </m:r>
                              <m:r>
                                <a:rPr lang="fr-FR" i="1">
                                  <a:latin typeface="Cambria Math"/>
                                  <a:ea typeface="Cambria Math"/>
                                </a:rPr>
                                <m:t>,</m:t>
                              </m:r>
                              <m:r>
                                <a:rPr lang="fr-FR" i="1" smtClean="0">
                                  <a:latin typeface="Cambria Math"/>
                                  <a:ea typeface="Cambria Math"/>
                                </a:rPr>
                                <m:t>𝜔</m:t>
                              </m:r>
                              <m:r>
                                <a:rPr lang="fr-FR" b="0" i="1" smtClean="0">
                                  <a:latin typeface="Cambria Math"/>
                                  <a:ea typeface="Cambria Math"/>
                                </a:rPr>
                                <m:t>,</m:t>
                              </m:r>
                              <m:r>
                                <a:rPr lang="fr-FR" b="0" i="1" smtClean="0">
                                  <a:latin typeface="Cambria Math"/>
                                  <a:ea typeface="Cambria Math"/>
                                </a:rPr>
                                <m:t>𝜔</m:t>
                              </m:r>
                              <m:r>
                                <a:rPr lang="fr-FR" b="0" i="1" smtClean="0">
                                  <a:latin typeface="Cambria Math"/>
                                  <a:ea typeface="Cambria Math"/>
                                </a:rPr>
                                <m:t>′ </m:t>
                              </m:r>
                            </m:e>
                          </m:d>
                          <m:r>
                            <a:rPr lang="fr-FR" i="1">
                              <a:latin typeface="Cambria Math"/>
                              <a:ea typeface="Cambria Math"/>
                            </a:rPr>
                            <m:t>𝐼</m:t>
                          </m:r>
                          <m:d>
                            <m:dPr>
                              <m:ctrlPr>
                                <a:rPr lang="fr-FR" i="1">
                                  <a:latin typeface="Cambria Math"/>
                                  <a:ea typeface="Cambria Math"/>
                                </a:rPr>
                              </m:ctrlPr>
                            </m:dPr>
                            <m:e>
                              <m:r>
                                <a:rPr lang="fr-FR" i="1">
                                  <a:latin typeface="Cambria Math"/>
                                  <a:ea typeface="Cambria Math"/>
                                </a:rPr>
                                <m:t>𝜏</m:t>
                              </m:r>
                              <m:r>
                                <a:rPr lang="fr-FR" i="1">
                                  <a:latin typeface="Cambria Math"/>
                                  <a:ea typeface="Cambria Math"/>
                                </a:rPr>
                                <m:t>,</m:t>
                              </m:r>
                              <m:r>
                                <a:rPr lang="fr-FR" i="1" smtClean="0">
                                  <a:latin typeface="Cambria Math"/>
                                  <a:ea typeface="Cambria Math"/>
                                </a:rPr>
                                <m:t>𝜔</m:t>
                              </m:r>
                              <m:r>
                                <a:rPr lang="fr-FR" b="0" i="1" smtClean="0">
                                  <a:latin typeface="Cambria Math"/>
                                  <a:ea typeface="Cambria Math"/>
                                </a:rPr>
                                <m:t>′</m:t>
                              </m:r>
                              <m:r>
                                <a:rPr lang="fr-FR" i="1" smtClean="0">
                                  <a:latin typeface="Cambria Math"/>
                                  <a:ea typeface="Cambria Math"/>
                                </a:rPr>
                                <m:t> </m:t>
                              </m:r>
                            </m:e>
                          </m:d>
                          <m:r>
                            <a:rPr lang="fr-FR" i="1">
                              <a:latin typeface="Cambria Math"/>
                              <a:ea typeface="Cambria Math"/>
                            </a:rPr>
                            <m:t>𝑑</m:t>
                          </m:r>
                          <m:r>
                            <a:rPr lang="fr-FR" i="1" smtClean="0">
                              <a:latin typeface="Cambria Math"/>
                              <a:ea typeface="Cambria Math"/>
                            </a:rPr>
                            <m:t>𝜔</m:t>
                          </m:r>
                          <m:r>
                            <a:rPr lang="fr-FR" i="1">
                              <a:latin typeface="Cambria Math"/>
                              <a:ea typeface="Cambria Math"/>
                            </a:rPr>
                            <m:t>′</m:t>
                          </m:r>
                        </m:e>
                      </m:nary>
                    </m:oMath>
                  </m:oMathPara>
                </a14:m>
                <a:endParaRPr lang="fr-FR"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9665" y="4114798"/>
                <a:ext cx="4022960" cy="924805"/>
              </a:xfrm>
              <a:prstGeom prst="rect">
                <a:avLst/>
              </a:prstGeom>
              <a:blipFill rotWithShape="1">
                <a:blip r:embed="rId6"/>
                <a:stretch>
                  <a:fillRect/>
                </a:stretch>
              </a:blipFill>
            </p:spPr>
            <p:txBody>
              <a:bodyPr/>
              <a:lstStyle/>
              <a:p>
                <a:r>
                  <a:rPr lang="fr-FR">
                    <a:noFill/>
                  </a:rPr>
                  <a:t> </a:t>
                </a:r>
              </a:p>
            </p:txBody>
          </p:sp>
        </mc:Fallback>
      </mc:AlternateContent>
      <p:cxnSp>
        <p:nvCxnSpPr>
          <p:cNvPr id="47" name="Straight Connector 46"/>
          <p:cNvCxnSpPr/>
          <p:nvPr/>
        </p:nvCxnSpPr>
        <p:spPr>
          <a:xfrm>
            <a:off x="1815419" y="6019800"/>
            <a:ext cx="5050074"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1453232" y="5791200"/>
                <a:ext cx="3595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𝜏</m:t>
                      </m:r>
                    </m:oMath>
                  </m:oMathPara>
                </a14:m>
                <a:endParaRPr lang="fr-FR" dirty="0"/>
              </a:p>
            </p:txBody>
          </p:sp>
        </mc:Choice>
        <mc:Fallback xmlns="">
          <p:sp>
            <p:nvSpPr>
              <p:cNvPr id="50" name="TextBox 49"/>
              <p:cNvSpPr txBox="1">
                <a:spLocks noRot="1" noChangeAspect="1" noMove="1" noResize="1" noEditPoints="1" noAdjustHandles="1" noChangeArrowheads="1" noChangeShapeType="1" noTextEdit="1"/>
              </p:cNvSpPr>
              <p:nvPr/>
            </p:nvSpPr>
            <p:spPr>
              <a:xfrm>
                <a:off x="1453232" y="5791200"/>
                <a:ext cx="359521" cy="369332"/>
              </a:xfrm>
              <a:prstGeom prst="rect">
                <a:avLst/>
              </a:prstGeom>
              <a:blipFill rotWithShape="1">
                <a:blip r:embed="rId7"/>
                <a:stretch>
                  <a:fillRect/>
                </a:stretch>
              </a:blipFill>
            </p:spPr>
            <p:txBody>
              <a:bodyPr/>
              <a:lstStyle/>
              <a:p>
                <a:r>
                  <a:rPr lang="fr-FR">
                    <a:noFill/>
                  </a:rPr>
                  <a:t> </a:t>
                </a:r>
              </a:p>
            </p:txBody>
          </p:sp>
        </mc:Fallback>
      </mc:AlternateContent>
      <p:cxnSp>
        <p:nvCxnSpPr>
          <p:cNvPr id="52" name="Straight Arrow Connector 51"/>
          <p:cNvCxnSpPr/>
          <p:nvPr/>
        </p:nvCxnSpPr>
        <p:spPr>
          <a:xfrm flipH="1" flipV="1">
            <a:off x="3285841" y="5410200"/>
            <a:ext cx="773906" cy="60960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p:cNvSpPr/>
              <p:nvPr/>
            </p:nvSpPr>
            <p:spPr>
              <a:xfrm>
                <a:off x="2174062" y="5225534"/>
                <a:ext cx="9021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b="0" i="1" smtClean="0">
                          <a:latin typeface="Cambria Math"/>
                          <a:ea typeface="Cambria Math"/>
                        </a:rPr>
                        <m:t>𝐽</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m:oMathPara>
                </a14:m>
                <a:endParaRPr lang="fr-FR" dirty="0"/>
              </a:p>
            </p:txBody>
          </p:sp>
        </mc:Choice>
        <mc:Fallback xmlns="">
          <p:sp>
            <p:nvSpPr>
              <p:cNvPr id="53" name="Rectangle 52"/>
              <p:cNvSpPr>
                <a:spLocks noRot="1" noChangeAspect="1" noMove="1" noResize="1" noEditPoints="1" noAdjustHandles="1" noChangeArrowheads="1" noChangeShapeType="1" noTextEdit="1"/>
              </p:cNvSpPr>
              <p:nvPr/>
            </p:nvSpPr>
            <p:spPr>
              <a:xfrm>
                <a:off x="2174062" y="5225534"/>
                <a:ext cx="902106" cy="369332"/>
              </a:xfrm>
              <a:prstGeom prst="rect">
                <a:avLst/>
              </a:prstGeom>
              <a:blipFill rotWithShape="1">
                <a:blip r:embed="rId8"/>
                <a:stretch>
                  <a:fillRect b="-9836"/>
                </a:stretch>
              </a:blipFill>
            </p:spPr>
            <p:txBody>
              <a:bodyPr/>
              <a:lstStyle/>
              <a:p>
                <a:r>
                  <a:rPr lang="fr-FR">
                    <a:noFill/>
                  </a:rPr>
                  <a:t> </a:t>
                </a:r>
              </a:p>
            </p:txBody>
          </p:sp>
        </mc:Fallback>
      </mc:AlternateContent>
      <p:cxnSp>
        <p:nvCxnSpPr>
          <p:cNvPr id="61" name="Straight Arrow Connector 60"/>
          <p:cNvCxnSpPr/>
          <p:nvPr/>
        </p:nvCxnSpPr>
        <p:spPr>
          <a:xfrm>
            <a:off x="3650462" y="6019800"/>
            <a:ext cx="266843" cy="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4059747" y="6075863"/>
            <a:ext cx="0" cy="24765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388" name="Straight Arrow Connector 16387"/>
          <p:cNvCxnSpPr/>
          <p:nvPr/>
        </p:nvCxnSpPr>
        <p:spPr>
          <a:xfrm flipV="1">
            <a:off x="3783884" y="6075863"/>
            <a:ext cx="182296" cy="196334"/>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4221888" y="6019800"/>
            <a:ext cx="294842" cy="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4081018" y="5706790"/>
            <a:ext cx="0" cy="241816"/>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4213642" y="5770548"/>
            <a:ext cx="159191" cy="171450"/>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403" name="Straight Arrow Connector 16402"/>
          <p:cNvCxnSpPr/>
          <p:nvPr/>
        </p:nvCxnSpPr>
        <p:spPr>
          <a:xfrm flipH="1" flipV="1">
            <a:off x="4161156" y="6109498"/>
            <a:ext cx="228600" cy="184666"/>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404" name="Rectangle 16403"/>
              <p:cNvSpPr/>
              <p:nvPr/>
            </p:nvSpPr>
            <p:spPr>
              <a:xfrm>
                <a:off x="4389756" y="5568975"/>
                <a:ext cx="10104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r>
                            <a:rPr lang="fr-FR" b="0" i="1" smtClean="0">
                              <a:latin typeface="Cambria Math"/>
                              <a:ea typeface="Cambria Math"/>
                            </a:rPr>
                            <m:t>′ </m:t>
                          </m:r>
                        </m:e>
                      </m:d>
                    </m:oMath>
                  </m:oMathPara>
                </a14:m>
                <a:endParaRPr lang="fr-FR" dirty="0"/>
              </a:p>
            </p:txBody>
          </p:sp>
        </mc:Choice>
        <mc:Fallback xmlns="">
          <p:sp>
            <p:nvSpPr>
              <p:cNvPr id="16404" name="Rectangle 16403"/>
              <p:cNvSpPr>
                <a:spLocks noRot="1" noChangeAspect="1" noMove="1" noResize="1" noEditPoints="1" noAdjustHandles="1" noChangeArrowheads="1" noChangeShapeType="1" noTextEdit="1"/>
              </p:cNvSpPr>
              <p:nvPr/>
            </p:nvSpPr>
            <p:spPr>
              <a:xfrm>
                <a:off x="4389756" y="5568975"/>
                <a:ext cx="1010469" cy="369332"/>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981200" y="1676400"/>
                <a:ext cx="4875181" cy="619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f>
                        <m:fPr>
                          <m:ctrlPr>
                            <a:rPr lang="fr-FR" b="0" i="1" smtClean="0">
                              <a:latin typeface="Cambria Math"/>
                              <a:ea typeface="Cambria Math"/>
                            </a:rPr>
                          </m:ctrlPr>
                        </m:fPr>
                        <m:num>
                          <m:r>
                            <a:rPr lang="fr-FR" b="0" i="1" smtClean="0">
                              <a:latin typeface="Cambria Math"/>
                              <a:ea typeface="Cambria Math"/>
                            </a:rPr>
                            <m:t>𝜕</m:t>
                          </m:r>
                        </m:num>
                        <m:den>
                          <m:r>
                            <a:rPr lang="fr-FR" b="0" i="1" smtClean="0">
                              <a:latin typeface="Cambria Math"/>
                              <a:ea typeface="Cambria Math"/>
                            </a:rPr>
                            <m:t>𝜕𝜏</m:t>
                          </m:r>
                        </m:den>
                      </m:f>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𝑄</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r>
                            <a:rPr lang="fr-FR" b="0" i="1" smtClean="0">
                              <a:latin typeface="Cambria Math"/>
                              <a:ea typeface="Cambria Math"/>
                            </a:rPr>
                            <m:t>,</m:t>
                          </m:r>
                          <m:sSub>
                            <m:sSubPr>
                              <m:ctrlPr>
                                <a:rPr lang="fr-FR" b="0" i="1" smtClean="0">
                                  <a:latin typeface="Cambria Math"/>
                                  <a:ea typeface="Cambria Math"/>
                                </a:rPr>
                              </m:ctrlPr>
                            </m:sSubPr>
                            <m:e>
                              <m:r>
                                <a:rPr lang="fr-FR" b="0" i="1" smtClean="0">
                                  <a:latin typeface="Cambria Math"/>
                                  <a:ea typeface="Cambria Math"/>
                                </a:rPr>
                                <m:t>𝜔</m:t>
                              </m:r>
                            </m:e>
                            <m:sub>
                              <m:r>
                                <a:rPr lang="fr-FR" b="0" i="1" smtClean="0">
                                  <a:latin typeface="Cambria Math"/>
                                  <a:ea typeface="Cambria Math"/>
                                </a:rPr>
                                <m:t>𝑖𝑛</m:t>
                              </m:r>
                            </m:sub>
                          </m:sSub>
                        </m:e>
                      </m:d>
                    </m:oMath>
                  </m:oMathPara>
                </a14:m>
                <a:endParaRPr lang="fr-FR" b="0" dirty="0" smtClean="0"/>
              </a:p>
            </p:txBody>
          </p:sp>
        </mc:Choice>
        <mc:Fallback xmlns="">
          <p:sp>
            <p:nvSpPr>
              <p:cNvPr id="39" name="TextBox 38"/>
              <p:cNvSpPr txBox="1">
                <a:spLocks noRot="1" noChangeAspect="1" noMove="1" noResize="1" noEditPoints="1" noAdjustHandles="1" noChangeArrowheads="1" noChangeShapeType="1" noTextEdit="1"/>
              </p:cNvSpPr>
              <p:nvPr/>
            </p:nvSpPr>
            <p:spPr>
              <a:xfrm>
                <a:off x="1981200" y="1676400"/>
                <a:ext cx="4875181" cy="619080"/>
              </a:xfrm>
              <a:prstGeom prst="rect">
                <a:avLst/>
              </a:prstGeom>
              <a:blipFill rotWithShape="1">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08634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nodeType="withEffect">
                                  <p:stCondLst>
                                    <p:cond delay="0"/>
                                  </p:stCondLst>
                                  <p:childTnLst>
                                    <p:set>
                                      <p:cBhvr>
                                        <p:cTn id="41" dur="1" fill="hold">
                                          <p:stCondLst>
                                            <p:cond delay="0"/>
                                          </p:stCondLst>
                                        </p:cTn>
                                        <p:tgtEl>
                                          <p:spTgt spid="16388"/>
                                        </p:tgtEl>
                                        <p:attrNameLst>
                                          <p:attrName>style.visibility</p:attrName>
                                        </p:attrNameLst>
                                      </p:cBhvr>
                                      <p:to>
                                        <p:strVal val="visible"/>
                                      </p:to>
                                    </p:set>
                                    <p:animEffect transition="in" filter="fade">
                                      <p:cBhvr>
                                        <p:cTn id="42" dur="500"/>
                                        <p:tgtEl>
                                          <p:spTgt spid="16388"/>
                                        </p:tgtEl>
                                      </p:cBhvr>
                                    </p:animEffect>
                                  </p:childTnLst>
                                </p:cTn>
                              </p:par>
                              <p:par>
                                <p:cTn id="43" presetID="10"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500"/>
                                        <p:tgtEl>
                                          <p:spTgt spid="78"/>
                                        </p:tgtEl>
                                      </p:cBhvr>
                                    </p:animEffect>
                                  </p:childTnLst>
                                </p:cTn>
                              </p:par>
                              <p:par>
                                <p:cTn id="49" presetID="10"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par>
                                <p:cTn id="52" presetID="10" presetClass="entr" presetSubtype="0" fill="hold" nodeType="withEffect">
                                  <p:stCondLst>
                                    <p:cond delay="0"/>
                                  </p:stCondLst>
                                  <p:childTnLst>
                                    <p:set>
                                      <p:cBhvr>
                                        <p:cTn id="53" dur="1" fill="hold">
                                          <p:stCondLst>
                                            <p:cond delay="0"/>
                                          </p:stCondLst>
                                        </p:cTn>
                                        <p:tgtEl>
                                          <p:spTgt spid="16403"/>
                                        </p:tgtEl>
                                        <p:attrNameLst>
                                          <p:attrName>style.visibility</p:attrName>
                                        </p:attrNameLst>
                                      </p:cBhvr>
                                      <p:to>
                                        <p:strVal val="visible"/>
                                      </p:to>
                                    </p:set>
                                    <p:animEffect transition="in" filter="fade">
                                      <p:cBhvr>
                                        <p:cTn id="54" dur="500"/>
                                        <p:tgtEl>
                                          <p:spTgt spid="164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404"/>
                                        </p:tgtEl>
                                        <p:attrNameLst>
                                          <p:attrName>style.visibility</p:attrName>
                                        </p:attrNameLst>
                                      </p:cBhvr>
                                      <p:to>
                                        <p:strVal val="visible"/>
                                      </p:to>
                                    </p:set>
                                    <p:animEffect transition="in" filter="fade">
                                      <p:cBhvr>
                                        <p:cTn id="57" dur="500"/>
                                        <p:tgtEl>
                                          <p:spTgt spid="1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0" grpId="0"/>
      <p:bldP spid="53" grpId="0"/>
      <p:bldP spid="164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12753" y="5225534"/>
            <a:ext cx="5052740" cy="1508041"/>
            <a:chOff x="3865462" y="5856273"/>
            <a:chExt cx="5904661" cy="945150"/>
          </a:xfrm>
        </p:grpSpPr>
        <p:sp>
          <p:nvSpPr>
            <p:cNvPr id="34" name="Rounded Rectangle 33"/>
            <p:cNvSpPr/>
            <p:nvPr/>
          </p:nvSpPr>
          <p:spPr>
            <a:xfrm>
              <a:off x="3865462" y="5856273"/>
              <a:ext cx="5873022" cy="809454"/>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cxnSp>
          <p:nvCxnSpPr>
            <p:cNvPr id="35" name="Straight Connector 34"/>
            <p:cNvCxnSpPr/>
            <p:nvPr/>
          </p:nvCxnSpPr>
          <p:spPr>
            <a:xfrm>
              <a:off x="3865462" y="5856273"/>
              <a:ext cx="5904661"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3947330" y="6665727"/>
              <a:ext cx="5709287" cy="135696"/>
              <a:chOff x="2195512" y="4405761"/>
              <a:chExt cx="4953000" cy="76200"/>
            </a:xfrm>
          </p:grpSpPr>
          <p:cxnSp>
            <p:nvCxnSpPr>
              <p:cNvPr id="37" name="Straight Connector 36"/>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77" name="Straight Connector 76"/>
          <p:cNvCxnSpPr/>
          <p:nvPr/>
        </p:nvCxnSpPr>
        <p:spPr>
          <a:xfrm>
            <a:off x="1815419" y="6019800"/>
            <a:ext cx="5050074" cy="0"/>
          </a:xfrm>
          <a:prstGeom prst="line">
            <a:avLst/>
          </a:prstGeom>
        </p:spPr>
        <p:style>
          <a:lnRef idx="1">
            <a:schemeClr val="accent1"/>
          </a:lnRef>
          <a:fillRef idx="0">
            <a:schemeClr val="accent1"/>
          </a:fillRef>
          <a:effectRef idx="0">
            <a:schemeClr val="accent1"/>
          </a:effectRef>
          <a:fontRef idx="minor">
            <a:schemeClr val="tx1"/>
          </a:fontRef>
        </p:style>
      </p:cxnSp>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Radiative Transfer Equation</a:t>
            </a:r>
          </a:p>
        </p:txBody>
      </p:sp>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457200" y="2883932"/>
                <a:ext cx="8229600" cy="1383268"/>
              </a:xfrm>
            </p:spPr>
            <p:txBody>
              <a:bodyPr/>
              <a:lstStyle/>
              <a:p>
                <a:pPr marL="0" indent="0">
                  <a:buNone/>
                </a:pPr>
                <a:r>
                  <a:rPr lang="en-US" sz="1800" dirty="0" smtClean="0">
                    <a:latin typeface="Gotham-Book" charset="0"/>
                  </a:rPr>
                  <a:t>It has 3 components:</a:t>
                </a:r>
              </a:p>
              <a:p>
                <a14:m>
                  <m:oMath xmlns:m="http://schemas.openxmlformats.org/officeDocument/2006/math">
                    <m:r>
                      <a:rPr lang="fr-FR" sz="1800" b="0" i="1" smtClean="0">
                        <a:latin typeface="Cambria Math"/>
                        <a:ea typeface="Cambria Math"/>
                      </a:rPr>
                      <m:t>𝐼</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a14:m>
                <a:r>
                  <a:rPr lang="en-US" sz="1800" dirty="0" smtClean="0">
                    <a:latin typeface="Gotham-Book" charset="0"/>
                  </a:rPr>
                  <a:t> the radiance</a:t>
                </a:r>
              </a:p>
              <a:p>
                <a14:m>
                  <m:oMath xmlns:m="http://schemas.openxmlformats.org/officeDocument/2006/math">
                    <m:r>
                      <a:rPr lang="fr-FR" sz="1800" b="0" i="1" smtClean="0">
                        <a:latin typeface="Cambria Math"/>
                        <a:ea typeface="Cambria Math"/>
                      </a:rPr>
                      <m:t>𝐽</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a14:m>
                <a:r>
                  <a:rPr lang="en-US" sz="1800" dirty="0" smtClean="0">
                    <a:latin typeface="Gotham-Book" charset="0"/>
                  </a:rPr>
                  <a:t> corresponding to the light scattering inside the material</a:t>
                </a:r>
              </a:p>
              <a:p>
                <a14:m>
                  <m:oMath xmlns:m="http://schemas.openxmlformats.org/officeDocument/2006/math">
                    <m:r>
                      <a:rPr lang="fr-FR" sz="1800" b="0" i="1" smtClean="0">
                        <a:latin typeface="Cambria Math"/>
                        <a:ea typeface="Cambria Math"/>
                      </a:rPr>
                      <m:t>𝑄</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r>
                          <a:rPr lang="fr-FR" sz="1800" b="0" i="1" smtClean="0">
                            <a:latin typeface="Cambria Math"/>
                            <a:ea typeface="Cambria Math"/>
                          </a:rPr>
                          <m:t>,</m:t>
                        </m:r>
                        <m:sSub>
                          <m:sSubPr>
                            <m:ctrlPr>
                              <a:rPr lang="fr-FR" sz="1800" i="1">
                                <a:latin typeface="Cambria Math"/>
                                <a:ea typeface="Cambria Math"/>
                              </a:rPr>
                            </m:ctrlPr>
                          </m:sSubPr>
                          <m:e>
                            <m:r>
                              <a:rPr lang="fr-FR" sz="1800" i="1">
                                <a:latin typeface="Cambria Math"/>
                                <a:ea typeface="Cambria Math"/>
                              </a:rPr>
                              <m:t>𝜔</m:t>
                            </m:r>
                          </m:e>
                          <m:sub>
                            <m:r>
                              <a:rPr lang="fr-FR" sz="1800" i="1">
                                <a:latin typeface="Cambria Math"/>
                                <a:ea typeface="Cambria Math"/>
                              </a:rPr>
                              <m:t>𝑖𝑛</m:t>
                            </m:r>
                          </m:sub>
                        </m:sSub>
                      </m:e>
                    </m:d>
                  </m:oMath>
                </a14:m>
                <a:r>
                  <a:rPr lang="en-US" sz="1800" dirty="0" smtClean="0">
                    <a:latin typeface="Gotham-Book" charset="0"/>
                  </a:rPr>
                  <a:t> accounting for attenuated incident radiance</a:t>
                </a:r>
              </a:p>
              <a:p>
                <a:endParaRPr lang="en-US" sz="1800" dirty="0" smtClean="0">
                  <a:latin typeface="Gotham-Book" charset="0"/>
                </a:endParaRPr>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457200" y="2883932"/>
                <a:ext cx="8229600" cy="1383268"/>
              </a:xfrm>
              <a:blipFill rotWithShape="1">
                <a:blip r:embed="rId3"/>
                <a:stretch>
                  <a:fillRect l="-593" t="-2203" b="-48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2502932"/>
                <a:ext cx="6408293" cy="369332"/>
              </a:xfrm>
              <a:prstGeom prst="rect">
                <a:avLst/>
              </a:prstGeom>
              <a:noFill/>
            </p:spPr>
            <p:txBody>
              <a:bodyPr wrap="none" rtlCol="0">
                <a:spAutoFit/>
              </a:bodyPr>
              <a:lstStyle/>
              <a:p>
                <a:r>
                  <a:rPr lang="fr-FR" dirty="0" smtClean="0"/>
                  <a:t>RTE expresses the change of radiance along optical depth </a:t>
                </a:r>
                <a14:m>
                  <m:oMath xmlns:m="http://schemas.openxmlformats.org/officeDocument/2006/math">
                    <m:r>
                      <a:rPr lang="fr-FR" i="1" smtClean="0">
                        <a:latin typeface="Cambria Math"/>
                        <a:ea typeface="Cambria Math"/>
                      </a:rPr>
                      <m:t>𝜏</m:t>
                    </m:r>
                  </m:oMath>
                </a14:m>
                <a:r>
                  <a:rPr lang="fr-FR" dirty="0" smtClean="0"/>
                  <a:t>.</a:t>
                </a:r>
                <a:endParaRPr lang="fr-FR"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502932"/>
                <a:ext cx="6408293" cy="369332"/>
              </a:xfrm>
              <a:prstGeom prst="rect">
                <a:avLst/>
              </a:prstGeom>
              <a:blipFill rotWithShape="1">
                <a:blip r:embed="rId4"/>
                <a:stretch>
                  <a:fillRect l="-761"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608487" y="4343400"/>
                <a:ext cx="3607783" cy="485646"/>
              </a:xfrm>
              <a:prstGeom prst="rect">
                <a:avLst/>
              </a:prstGeom>
            </p:spPr>
            <p:txBody>
              <a:bodyPr wrap="none">
                <a:spAutoFit/>
              </a:bodyPr>
              <a:lstStyle/>
              <a:p>
                <a14:m>
                  <m:oMath xmlns:m="http://schemas.openxmlformats.org/officeDocument/2006/math">
                    <m:r>
                      <a:rPr lang="fr-FR" sz="1800" b="0" i="1" smtClean="0">
                        <a:latin typeface="Cambria Math"/>
                        <a:ea typeface="Cambria Math"/>
                      </a:rPr>
                      <m:t>𝑄</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r>
                      <a:rPr lang="fr-FR" sz="1800" b="0" i="0" smtClean="0">
                        <a:latin typeface="Cambria Math"/>
                        <a:ea typeface="Cambria Math"/>
                      </a:rPr>
                      <m:t>= </m:t>
                    </m:r>
                    <m:f>
                      <m:fPr>
                        <m:ctrlPr>
                          <a:rPr lang="fr-FR" sz="1800" b="0" i="1" smtClean="0">
                            <a:latin typeface="Cambria Math"/>
                            <a:ea typeface="Cambria Math"/>
                          </a:rPr>
                        </m:ctrlPr>
                      </m:fPr>
                      <m:num>
                        <m:r>
                          <a:rPr lang="fr-FR" sz="1800" b="0" i="1" smtClean="0">
                            <a:latin typeface="Cambria Math"/>
                            <a:ea typeface="Cambria Math"/>
                          </a:rPr>
                          <m:t>𝛼</m:t>
                        </m:r>
                        <m:sSub>
                          <m:sSubPr>
                            <m:ctrlPr>
                              <a:rPr lang="fr-FR" sz="1800" b="0" i="1" smtClean="0">
                                <a:latin typeface="Cambria Math"/>
                                <a:ea typeface="Cambria Math"/>
                              </a:rPr>
                            </m:ctrlPr>
                          </m:sSubPr>
                          <m:e>
                            <m:r>
                              <a:rPr lang="fr-FR" sz="1800" b="0" i="1" smtClean="0">
                                <a:latin typeface="Cambria Math"/>
                                <a:ea typeface="Cambria Math"/>
                              </a:rPr>
                              <m:t>𝐼</m:t>
                            </m:r>
                          </m:e>
                          <m:sub>
                            <m:r>
                              <a:rPr lang="fr-FR" sz="1800" b="0" i="1" smtClean="0">
                                <a:latin typeface="Cambria Math"/>
                                <a:ea typeface="Cambria Math"/>
                              </a:rPr>
                              <m:t>𝑖𝑛</m:t>
                            </m:r>
                          </m:sub>
                        </m:sSub>
                      </m:num>
                      <m:den>
                        <m:r>
                          <a:rPr lang="fr-FR" sz="1800" b="0" i="1" smtClean="0">
                            <a:latin typeface="Cambria Math"/>
                            <a:ea typeface="Cambria Math"/>
                          </a:rPr>
                          <m:t>4</m:t>
                        </m:r>
                        <m:r>
                          <a:rPr lang="fr-FR" sz="1800" b="0" i="1" smtClean="0">
                            <a:latin typeface="Cambria Math"/>
                            <a:ea typeface="Cambria Math"/>
                          </a:rPr>
                          <m:t>𝜋</m:t>
                        </m:r>
                      </m:den>
                    </m:f>
                    <m:r>
                      <a:rPr lang="fr-FR" sz="1800" b="0" i="1" smtClean="0">
                        <a:latin typeface="Cambria Math"/>
                        <a:ea typeface="Cambria Math"/>
                      </a:rPr>
                      <m:t> </m:t>
                    </m:r>
                    <m:r>
                      <a:rPr lang="fr-FR" sz="1800" b="0" i="1" smtClean="0">
                        <a:latin typeface="Cambria Math"/>
                        <a:ea typeface="Cambria Math"/>
                      </a:rPr>
                      <m:t>𝑝</m:t>
                    </m:r>
                    <m:r>
                      <a:rPr lang="fr-FR" sz="1800" b="0" i="1" smtClean="0">
                        <a:latin typeface="Cambria Math"/>
                        <a:ea typeface="Cambria Math"/>
                      </a:rPr>
                      <m:t>(</m:t>
                    </m:r>
                    <m:r>
                      <a:rPr lang="fr-FR" sz="1800" b="0" i="1" smtClean="0">
                        <a:latin typeface="Cambria Math"/>
                        <a:ea typeface="Cambria Math"/>
                      </a:rPr>
                      <m:t>𝜏</m:t>
                    </m:r>
                    <m:r>
                      <a:rPr lang="fr-FR" sz="1800" b="0" i="1" smtClean="0">
                        <a:latin typeface="Cambria Math"/>
                        <a:ea typeface="Cambria Math"/>
                      </a:rPr>
                      <m:t>,</m:t>
                    </m:r>
                    <m:sSub>
                      <m:sSubPr>
                        <m:ctrlPr>
                          <a:rPr lang="fr-FR" sz="1800" b="0" i="1" smtClean="0">
                            <a:latin typeface="Cambria Math"/>
                            <a:ea typeface="Cambria Math"/>
                          </a:rPr>
                        </m:ctrlPr>
                      </m:sSubPr>
                      <m:e>
                        <m:r>
                          <a:rPr lang="fr-FR" sz="1800" b="0" i="1" smtClean="0">
                            <a:latin typeface="Cambria Math"/>
                            <a:ea typeface="Cambria Math"/>
                          </a:rPr>
                          <m:t>𝜔</m:t>
                        </m:r>
                      </m:e>
                      <m:sub>
                        <m:r>
                          <a:rPr lang="fr-FR" sz="1800" b="0" i="1" smtClean="0">
                            <a:latin typeface="Cambria Math"/>
                            <a:ea typeface="Cambria Math"/>
                          </a:rPr>
                          <m:t>𝑖𝑛</m:t>
                        </m:r>
                      </m:sub>
                    </m:sSub>
                    <m:r>
                      <a:rPr lang="fr-FR" sz="1800" b="0" i="1" smtClean="0">
                        <a:latin typeface="Cambria Math"/>
                        <a:ea typeface="Cambria Math"/>
                      </a:rPr>
                      <m:t>,</m:t>
                    </m:r>
                    <m:r>
                      <a:rPr lang="fr-FR" sz="1800" b="0" i="1" smtClean="0">
                        <a:latin typeface="Cambria Math"/>
                        <a:ea typeface="Cambria Math"/>
                      </a:rPr>
                      <m:t>𝜔</m:t>
                    </m:r>
                    <m:r>
                      <a:rPr lang="fr-FR" sz="1800" b="0" i="1" smtClean="0">
                        <a:latin typeface="Cambria Math"/>
                        <a:ea typeface="Cambria Math"/>
                      </a:rPr>
                      <m:t>)</m:t>
                    </m:r>
                    <m:sSup>
                      <m:sSupPr>
                        <m:ctrlPr>
                          <a:rPr lang="fr-FR" sz="1800" b="0" i="1" smtClean="0">
                            <a:latin typeface="Cambria Math"/>
                            <a:ea typeface="Cambria Math"/>
                          </a:rPr>
                        </m:ctrlPr>
                      </m:sSupPr>
                      <m:e>
                        <m:r>
                          <a:rPr lang="fr-FR" sz="1800" b="0" i="1" smtClean="0">
                            <a:latin typeface="Cambria Math"/>
                            <a:ea typeface="Cambria Math"/>
                          </a:rPr>
                          <m:t>𝑒</m:t>
                        </m:r>
                      </m:e>
                      <m:sup>
                        <m:r>
                          <a:rPr lang="fr-FR" sz="1800" b="0" i="1" smtClean="0">
                            <a:latin typeface="Cambria Math"/>
                            <a:ea typeface="Cambria Math"/>
                          </a:rPr>
                          <m:t>−</m:t>
                        </m:r>
                        <m:f>
                          <m:fPr>
                            <m:type m:val="skw"/>
                            <m:ctrlPr>
                              <a:rPr lang="fr-FR" sz="1800" b="0" i="1" smtClean="0">
                                <a:latin typeface="Cambria Math"/>
                                <a:ea typeface="Cambria Math"/>
                              </a:rPr>
                            </m:ctrlPr>
                          </m:fPr>
                          <m:num>
                            <m:r>
                              <a:rPr lang="fr-FR" sz="1800" b="0" i="1" smtClean="0">
                                <a:latin typeface="Cambria Math"/>
                                <a:ea typeface="Cambria Math"/>
                              </a:rPr>
                              <m:t>𝜏</m:t>
                            </m:r>
                          </m:num>
                          <m:den>
                            <m:sSub>
                              <m:sSubPr>
                                <m:ctrlPr>
                                  <a:rPr lang="fr-FR" sz="1800" b="0" i="1" smtClean="0">
                                    <a:latin typeface="Cambria Math"/>
                                    <a:ea typeface="Cambria Math"/>
                                  </a:rPr>
                                </m:ctrlPr>
                              </m:sSubPr>
                              <m:e>
                                <m:r>
                                  <a:rPr lang="fr-FR" sz="1800" b="0" i="1" smtClean="0">
                                    <a:latin typeface="Cambria Math"/>
                                    <a:ea typeface="Cambria Math"/>
                                  </a:rPr>
                                  <m:t>𝜇</m:t>
                                </m:r>
                              </m:e>
                              <m:sub>
                                <m:r>
                                  <a:rPr lang="fr-FR" sz="1800" b="0" i="1" smtClean="0">
                                    <a:latin typeface="Cambria Math"/>
                                    <a:ea typeface="Cambria Math"/>
                                  </a:rPr>
                                  <m:t>𝑖𝑛</m:t>
                                </m:r>
                              </m:sub>
                            </m:sSub>
                          </m:den>
                        </m:f>
                      </m:sup>
                    </m:sSup>
                  </m:oMath>
                </a14:m>
                <a:r>
                  <a:rPr lang="fr-FR" dirty="0" smtClean="0"/>
                  <a:t> </a:t>
                </a:r>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2608487" y="4343400"/>
                <a:ext cx="3607783" cy="485646"/>
              </a:xfrm>
              <a:prstGeom prst="rect">
                <a:avLst/>
              </a:prstGeom>
              <a:blipFill rotWithShape="1">
                <a:blip r:embed="rId5"/>
                <a:stretch>
                  <a:fillRect l="-338" t="-81013" r="-4392" b="-102532"/>
                </a:stretch>
              </a:blipFill>
            </p:spPr>
            <p:txBody>
              <a:bodyPr/>
              <a:lstStyle/>
              <a:p>
                <a:r>
                  <a:rPr lang="fr-FR">
                    <a:noFill/>
                  </a:rPr>
                  <a:t> </a:t>
                </a:r>
              </a:p>
            </p:txBody>
          </p:sp>
        </mc:Fallback>
      </mc:AlternateContent>
      <p:cxnSp>
        <p:nvCxnSpPr>
          <p:cNvPr id="63" name="Straight Connector 62"/>
          <p:cNvCxnSpPr/>
          <p:nvPr/>
        </p:nvCxnSpPr>
        <p:spPr>
          <a:xfrm>
            <a:off x="1815419" y="6019800"/>
            <a:ext cx="49530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1453232" y="5791200"/>
                <a:ext cx="3595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𝜏</m:t>
                      </m:r>
                    </m:oMath>
                  </m:oMathPara>
                </a14:m>
                <a:endParaRPr lang="fr-FR" dirty="0"/>
              </a:p>
            </p:txBody>
          </p:sp>
        </mc:Choice>
        <mc:Fallback xmlns="">
          <p:sp>
            <p:nvSpPr>
              <p:cNvPr id="64" name="TextBox 63"/>
              <p:cNvSpPr txBox="1">
                <a:spLocks noRot="1" noChangeAspect="1" noMove="1" noResize="1" noEditPoints="1" noAdjustHandles="1" noChangeArrowheads="1" noChangeShapeType="1" noTextEdit="1"/>
              </p:cNvSpPr>
              <p:nvPr/>
            </p:nvSpPr>
            <p:spPr>
              <a:xfrm>
                <a:off x="1453232" y="5791200"/>
                <a:ext cx="359521" cy="369332"/>
              </a:xfrm>
              <a:prstGeom prst="rect">
                <a:avLst/>
              </a:prstGeom>
              <a:blipFill rotWithShape="1">
                <a:blip r:embed="rId6"/>
                <a:stretch>
                  <a:fillRect/>
                </a:stretch>
              </a:blipFill>
            </p:spPr>
            <p:txBody>
              <a:bodyPr/>
              <a:lstStyle/>
              <a:p>
                <a:r>
                  <a:rPr lang="fr-FR">
                    <a:noFill/>
                  </a:rPr>
                  <a:t> </a:t>
                </a:r>
              </a:p>
            </p:txBody>
          </p:sp>
        </mc:Fallback>
      </mc:AlternateContent>
      <p:cxnSp>
        <p:nvCxnSpPr>
          <p:cNvPr id="65" name="Straight Arrow Connector 64"/>
          <p:cNvCxnSpPr/>
          <p:nvPr/>
        </p:nvCxnSpPr>
        <p:spPr>
          <a:xfrm flipH="1" flipV="1">
            <a:off x="3285841" y="5410200"/>
            <a:ext cx="773906" cy="60960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2259273" y="5204342"/>
                <a:ext cx="971676" cy="369332"/>
              </a:xfrm>
              <a:prstGeom prst="rect">
                <a:avLst/>
              </a:prstGeom>
            </p:spPr>
            <p:txBody>
              <a:bodyPr wrap="none">
                <a:spAutoFit/>
              </a:bodyPr>
              <a:lstStyle/>
              <a:p>
                <a14:m>
                  <m:oMath xmlns:m="http://schemas.openxmlformats.org/officeDocument/2006/math">
                    <m:r>
                      <a:rPr lang="fr-FR" sz="1800" b="0" i="1" smtClean="0">
                        <a:latin typeface="Cambria Math"/>
                        <a:ea typeface="Cambria Math"/>
                      </a:rPr>
                      <m:t>𝑄</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a14:m>
                <a:r>
                  <a:rPr lang="en-US" sz="1800" dirty="0" smtClean="0">
                    <a:latin typeface="Gotham-Book" charset="0"/>
                  </a:rPr>
                  <a:t> </a:t>
                </a:r>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2259273" y="5204342"/>
                <a:ext cx="971676" cy="369332"/>
              </a:xfrm>
              <a:prstGeom prst="rect">
                <a:avLst/>
              </a:prstGeom>
              <a:blipFill rotWithShape="1">
                <a:blip r:embed="rId7"/>
                <a:stretch>
                  <a:fillRect l="-1258" b="-1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359681" y="4804231"/>
                <a:ext cx="5915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a:rPr>
                          </m:ctrlPr>
                        </m:sSubPr>
                        <m:e>
                          <m:r>
                            <a:rPr lang="fr-FR" b="0" i="1" smtClean="0">
                              <a:latin typeface="Cambria Math"/>
                            </a:rPr>
                            <m:t>𝐼</m:t>
                          </m:r>
                        </m:e>
                        <m:sub>
                          <m:r>
                            <a:rPr lang="fr-FR" b="0" i="1" smtClean="0">
                              <a:latin typeface="Cambria Math"/>
                            </a:rPr>
                            <m:t>𝑖𝑛𝑐</m:t>
                          </m:r>
                        </m:sub>
                      </m:sSub>
                    </m:oMath>
                  </m:oMathPara>
                </a14:m>
                <a:endParaRPr lang="fr-FR" dirty="0"/>
              </a:p>
            </p:txBody>
          </p:sp>
        </mc:Choice>
        <mc:Fallback xmlns="">
          <p:sp>
            <p:nvSpPr>
              <p:cNvPr id="66" name="TextBox 65"/>
              <p:cNvSpPr txBox="1">
                <a:spLocks noRot="1" noChangeAspect="1" noMove="1" noResize="1" noEditPoints="1" noAdjustHandles="1" noChangeArrowheads="1" noChangeShapeType="1" noTextEdit="1"/>
              </p:cNvSpPr>
              <p:nvPr/>
            </p:nvSpPr>
            <p:spPr>
              <a:xfrm>
                <a:off x="5359681" y="4804231"/>
                <a:ext cx="591572" cy="369332"/>
              </a:xfrm>
              <a:prstGeom prst="rect">
                <a:avLst/>
              </a:prstGeom>
              <a:blipFill rotWithShape="1">
                <a:blip r:embed="rId8"/>
                <a:stretch>
                  <a:fillRect b="-1639"/>
                </a:stretch>
              </a:blipFill>
            </p:spPr>
            <p:txBody>
              <a:bodyPr/>
              <a:lstStyle/>
              <a:p>
                <a:r>
                  <a:rPr lang="fr-FR">
                    <a:noFill/>
                  </a:rPr>
                  <a:t> </a:t>
                </a:r>
              </a:p>
            </p:txBody>
          </p:sp>
        </mc:Fallback>
      </mc:AlternateContent>
      <p:cxnSp>
        <p:nvCxnSpPr>
          <p:cNvPr id="67" name="Straight Arrow Connector 66"/>
          <p:cNvCxnSpPr/>
          <p:nvPr/>
        </p:nvCxnSpPr>
        <p:spPr>
          <a:xfrm flipH="1">
            <a:off x="4050222" y="4884800"/>
            <a:ext cx="1325166" cy="113500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981200" y="1676400"/>
                <a:ext cx="4875181" cy="619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f>
                        <m:fPr>
                          <m:ctrlPr>
                            <a:rPr lang="fr-FR" b="0" i="1" smtClean="0">
                              <a:latin typeface="Cambria Math"/>
                              <a:ea typeface="Cambria Math"/>
                            </a:rPr>
                          </m:ctrlPr>
                        </m:fPr>
                        <m:num>
                          <m:r>
                            <a:rPr lang="fr-FR" b="0" i="1" smtClean="0">
                              <a:latin typeface="Cambria Math"/>
                              <a:ea typeface="Cambria Math"/>
                            </a:rPr>
                            <m:t>𝜕</m:t>
                          </m:r>
                        </m:num>
                        <m:den>
                          <m:r>
                            <a:rPr lang="fr-FR" b="0" i="1" smtClean="0">
                              <a:latin typeface="Cambria Math"/>
                              <a:ea typeface="Cambria Math"/>
                            </a:rPr>
                            <m:t>𝜕𝜏</m:t>
                          </m:r>
                        </m:den>
                      </m:f>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𝑄</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r>
                            <a:rPr lang="fr-FR" b="0" i="1" smtClean="0">
                              <a:latin typeface="Cambria Math"/>
                              <a:ea typeface="Cambria Math"/>
                            </a:rPr>
                            <m:t>,</m:t>
                          </m:r>
                          <m:sSub>
                            <m:sSubPr>
                              <m:ctrlPr>
                                <a:rPr lang="fr-FR" b="0" i="1" smtClean="0">
                                  <a:latin typeface="Cambria Math"/>
                                  <a:ea typeface="Cambria Math"/>
                                </a:rPr>
                              </m:ctrlPr>
                            </m:sSubPr>
                            <m:e>
                              <m:r>
                                <a:rPr lang="fr-FR" b="0" i="1" smtClean="0">
                                  <a:latin typeface="Cambria Math"/>
                                  <a:ea typeface="Cambria Math"/>
                                </a:rPr>
                                <m:t>𝜔</m:t>
                              </m:r>
                            </m:e>
                            <m:sub>
                              <m:r>
                                <a:rPr lang="fr-FR" b="0" i="1" smtClean="0">
                                  <a:latin typeface="Cambria Math"/>
                                  <a:ea typeface="Cambria Math"/>
                                </a:rPr>
                                <m:t>𝑖𝑛</m:t>
                              </m:r>
                            </m:sub>
                          </m:sSub>
                        </m:e>
                      </m:d>
                    </m:oMath>
                  </m:oMathPara>
                </a14:m>
                <a:endParaRPr lang="fr-FR" b="0" dirty="0" smtClean="0"/>
              </a:p>
            </p:txBody>
          </p:sp>
        </mc:Choice>
        <mc:Fallback xmlns="">
          <p:sp>
            <p:nvSpPr>
              <p:cNvPr id="44" name="TextBox 43"/>
              <p:cNvSpPr txBox="1">
                <a:spLocks noRot="1" noChangeAspect="1" noMove="1" noResize="1" noEditPoints="1" noAdjustHandles="1" noChangeArrowheads="1" noChangeShapeType="1" noTextEdit="1"/>
              </p:cNvSpPr>
              <p:nvPr/>
            </p:nvSpPr>
            <p:spPr>
              <a:xfrm>
                <a:off x="1981200" y="1676400"/>
                <a:ext cx="4875181" cy="619080"/>
              </a:xfrm>
              <a:prstGeom prst="rect">
                <a:avLst/>
              </a:prstGeom>
              <a:blipFill rotWithShape="1">
                <a:blip r:embed="rId9"/>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75002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Radiative Transfer Equation</a:t>
            </a:r>
          </a:p>
        </p:txBody>
      </p:sp>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457200" y="2883932"/>
                <a:ext cx="8229600" cy="1383268"/>
              </a:xfrm>
            </p:spPr>
            <p:txBody>
              <a:bodyPr/>
              <a:lstStyle/>
              <a:p>
                <a:pPr marL="0" indent="0">
                  <a:buNone/>
                </a:pPr>
                <a:r>
                  <a:rPr lang="en-US" sz="1800" dirty="0" smtClean="0">
                    <a:latin typeface="Gotham-Book" charset="0"/>
                  </a:rPr>
                  <a:t>It has 3 components:</a:t>
                </a:r>
              </a:p>
              <a:p>
                <a14:m>
                  <m:oMath xmlns:m="http://schemas.openxmlformats.org/officeDocument/2006/math">
                    <m:r>
                      <a:rPr lang="fr-FR" sz="1800" b="0" i="1" smtClean="0">
                        <a:latin typeface="Cambria Math"/>
                        <a:ea typeface="Cambria Math"/>
                      </a:rPr>
                      <m:t>𝐼</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a14:m>
                <a:r>
                  <a:rPr lang="en-US" sz="1800" dirty="0" smtClean="0">
                    <a:latin typeface="Gotham-Book" charset="0"/>
                  </a:rPr>
                  <a:t> the radiance</a:t>
                </a:r>
              </a:p>
              <a:p>
                <a14:m>
                  <m:oMath xmlns:m="http://schemas.openxmlformats.org/officeDocument/2006/math">
                    <m:r>
                      <a:rPr lang="fr-FR" sz="1800" b="0" i="1" smtClean="0">
                        <a:latin typeface="Cambria Math"/>
                        <a:ea typeface="Cambria Math"/>
                      </a:rPr>
                      <m:t>𝐽</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e>
                    </m:d>
                  </m:oMath>
                </a14:m>
                <a:r>
                  <a:rPr lang="en-US" sz="1800" dirty="0" smtClean="0">
                    <a:latin typeface="Gotham-Book" charset="0"/>
                  </a:rPr>
                  <a:t> corresponding to the light scattering inside the material</a:t>
                </a:r>
              </a:p>
              <a:p>
                <a14:m>
                  <m:oMath xmlns:m="http://schemas.openxmlformats.org/officeDocument/2006/math">
                    <m:r>
                      <a:rPr lang="fr-FR" sz="1800" b="0" i="1" smtClean="0">
                        <a:latin typeface="Cambria Math"/>
                        <a:ea typeface="Cambria Math"/>
                      </a:rPr>
                      <m:t>𝑄</m:t>
                    </m:r>
                    <m:d>
                      <m:dPr>
                        <m:ctrlPr>
                          <a:rPr lang="fr-FR" sz="1800" b="0" i="1" smtClean="0">
                            <a:latin typeface="Cambria Math"/>
                            <a:ea typeface="Cambria Math"/>
                          </a:rPr>
                        </m:ctrlPr>
                      </m:dPr>
                      <m:e>
                        <m:r>
                          <a:rPr lang="fr-FR" sz="1800" b="0" i="1" smtClean="0">
                            <a:latin typeface="Cambria Math"/>
                            <a:ea typeface="Cambria Math"/>
                          </a:rPr>
                          <m:t>𝜏</m:t>
                        </m:r>
                        <m:r>
                          <a:rPr lang="fr-FR" sz="1800" b="0" i="1" smtClean="0">
                            <a:latin typeface="Cambria Math"/>
                            <a:ea typeface="Cambria Math"/>
                          </a:rPr>
                          <m:t>,</m:t>
                        </m:r>
                        <m:r>
                          <a:rPr lang="fr-FR" sz="1800" b="0" i="1" smtClean="0">
                            <a:latin typeface="Cambria Math"/>
                            <a:ea typeface="Cambria Math"/>
                          </a:rPr>
                          <m:t>𝜔</m:t>
                        </m:r>
                        <m:r>
                          <a:rPr lang="fr-FR" sz="1800" b="0" i="1" smtClean="0">
                            <a:latin typeface="Cambria Math"/>
                            <a:ea typeface="Cambria Math"/>
                          </a:rPr>
                          <m:t>,</m:t>
                        </m:r>
                        <m:sSub>
                          <m:sSubPr>
                            <m:ctrlPr>
                              <a:rPr lang="fr-FR" sz="1800" i="1">
                                <a:latin typeface="Cambria Math"/>
                                <a:ea typeface="Cambria Math"/>
                              </a:rPr>
                            </m:ctrlPr>
                          </m:sSubPr>
                          <m:e>
                            <m:r>
                              <a:rPr lang="fr-FR" sz="1800" i="1">
                                <a:latin typeface="Cambria Math"/>
                                <a:ea typeface="Cambria Math"/>
                              </a:rPr>
                              <m:t>𝜔</m:t>
                            </m:r>
                          </m:e>
                          <m:sub>
                            <m:r>
                              <a:rPr lang="fr-FR" sz="1800" i="1">
                                <a:latin typeface="Cambria Math"/>
                                <a:ea typeface="Cambria Math"/>
                              </a:rPr>
                              <m:t>𝑖𝑛</m:t>
                            </m:r>
                          </m:sub>
                        </m:sSub>
                      </m:e>
                    </m:d>
                  </m:oMath>
                </a14:m>
                <a:r>
                  <a:rPr lang="en-US" sz="1800" dirty="0" smtClean="0">
                    <a:latin typeface="Gotham-Book" charset="0"/>
                  </a:rPr>
                  <a:t> accounting for attenuated incident radiance</a:t>
                </a:r>
              </a:p>
              <a:p>
                <a:endParaRPr lang="en-US" sz="1800" dirty="0" smtClean="0">
                  <a:latin typeface="Gotham-Book" charset="0"/>
                </a:endParaRPr>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457200" y="2883932"/>
                <a:ext cx="8229600" cy="1383268"/>
              </a:xfrm>
              <a:blipFill rotWithShape="1">
                <a:blip r:embed="rId3"/>
                <a:stretch>
                  <a:fillRect l="-593" t="-2203" b="-484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2502932"/>
                <a:ext cx="6408293" cy="369332"/>
              </a:xfrm>
              <a:prstGeom prst="rect">
                <a:avLst/>
              </a:prstGeom>
              <a:noFill/>
            </p:spPr>
            <p:txBody>
              <a:bodyPr wrap="none" rtlCol="0">
                <a:spAutoFit/>
              </a:bodyPr>
              <a:lstStyle/>
              <a:p>
                <a:r>
                  <a:rPr lang="fr-FR" dirty="0" smtClean="0"/>
                  <a:t>RTE expresses the change of radiance along optical depth </a:t>
                </a:r>
                <a14:m>
                  <m:oMath xmlns:m="http://schemas.openxmlformats.org/officeDocument/2006/math">
                    <m:r>
                      <a:rPr lang="fr-FR" i="1" smtClean="0">
                        <a:latin typeface="Cambria Math"/>
                        <a:ea typeface="Cambria Math"/>
                      </a:rPr>
                      <m:t>𝜏</m:t>
                    </m:r>
                  </m:oMath>
                </a14:m>
                <a:r>
                  <a:rPr lang="fr-FR" dirty="0" smtClean="0"/>
                  <a:t>.</a:t>
                </a:r>
                <a:endParaRPr lang="fr-FR"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502932"/>
                <a:ext cx="6408293" cy="369332"/>
              </a:xfrm>
              <a:prstGeom prst="rect">
                <a:avLst/>
              </a:prstGeom>
              <a:blipFill rotWithShape="1">
                <a:blip r:embed="rId4"/>
                <a:stretch>
                  <a:fillRect l="-761" t="-833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981200" y="1676400"/>
                <a:ext cx="4875181" cy="619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f>
                        <m:fPr>
                          <m:ctrlPr>
                            <a:rPr lang="fr-FR" b="0" i="1" smtClean="0">
                              <a:latin typeface="Cambria Math"/>
                              <a:ea typeface="Cambria Math"/>
                            </a:rPr>
                          </m:ctrlPr>
                        </m:fPr>
                        <m:num>
                          <m:r>
                            <a:rPr lang="fr-FR" b="0" i="1" smtClean="0">
                              <a:latin typeface="Cambria Math"/>
                              <a:ea typeface="Cambria Math"/>
                            </a:rPr>
                            <m:t>𝜕</m:t>
                          </m:r>
                        </m:num>
                        <m:den>
                          <m:r>
                            <a:rPr lang="fr-FR" b="0" i="1" smtClean="0">
                              <a:latin typeface="Cambria Math"/>
                              <a:ea typeface="Cambria Math"/>
                            </a:rPr>
                            <m:t>𝜕𝜏</m:t>
                          </m:r>
                        </m:den>
                      </m:f>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m:t>
                      </m:r>
                      <m:r>
                        <a:rPr lang="fr-FR" b="0" i="1" smtClean="0">
                          <a:latin typeface="Cambria Math"/>
                          <a:ea typeface="Cambria Math"/>
                        </a:rPr>
                        <m:t>𝑄</m:t>
                      </m:r>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r>
                            <a:rPr lang="fr-FR" b="0" i="1" smtClean="0">
                              <a:latin typeface="Cambria Math"/>
                              <a:ea typeface="Cambria Math"/>
                            </a:rPr>
                            <m:t>,</m:t>
                          </m:r>
                          <m:sSub>
                            <m:sSubPr>
                              <m:ctrlPr>
                                <a:rPr lang="fr-FR" b="0" i="1" smtClean="0">
                                  <a:latin typeface="Cambria Math"/>
                                  <a:ea typeface="Cambria Math"/>
                                </a:rPr>
                              </m:ctrlPr>
                            </m:sSubPr>
                            <m:e>
                              <m:r>
                                <a:rPr lang="fr-FR" b="0" i="1" smtClean="0">
                                  <a:latin typeface="Cambria Math"/>
                                  <a:ea typeface="Cambria Math"/>
                                </a:rPr>
                                <m:t>𝜔</m:t>
                              </m:r>
                            </m:e>
                            <m:sub>
                              <m:r>
                                <a:rPr lang="fr-FR" b="0" i="1" smtClean="0">
                                  <a:latin typeface="Cambria Math"/>
                                  <a:ea typeface="Cambria Math"/>
                                </a:rPr>
                                <m:t>𝑖𝑛</m:t>
                              </m:r>
                            </m:sub>
                          </m:sSub>
                        </m:e>
                      </m:d>
                    </m:oMath>
                  </m:oMathPara>
                </a14:m>
                <a:endParaRPr lang="fr-FR" b="0" dirty="0" smtClean="0"/>
              </a:p>
            </p:txBody>
          </p:sp>
        </mc:Choice>
        <mc:Fallback xmlns="">
          <p:sp>
            <p:nvSpPr>
              <p:cNvPr id="78" name="TextBox 77"/>
              <p:cNvSpPr txBox="1">
                <a:spLocks noRot="1" noChangeAspect="1" noMove="1" noResize="1" noEditPoints="1" noAdjustHandles="1" noChangeArrowheads="1" noChangeShapeType="1" noTextEdit="1"/>
              </p:cNvSpPr>
              <p:nvPr/>
            </p:nvSpPr>
            <p:spPr>
              <a:xfrm>
                <a:off x="1981200" y="1676400"/>
                <a:ext cx="4875181" cy="619080"/>
              </a:xfrm>
              <a:prstGeom prst="rect">
                <a:avLst/>
              </a:prstGeom>
              <a:blipFill rotWithShape="1">
                <a:blip r:embed="rId5"/>
                <a:stretch>
                  <a:fillRect/>
                </a:stretch>
              </a:blipFill>
            </p:spPr>
            <p:txBody>
              <a:bodyPr/>
              <a:lstStyle/>
              <a:p>
                <a:r>
                  <a:rPr lang="fr-FR">
                    <a:noFill/>
                  </a:rPr>
                  <a:t> </a:t>
                </a:r>
              </a:p>
            </p:txBody>
          </p:sp>
        </mc:Fallback>
      </mc:AlternateContent>
      <p:sp>
        <p:nvSpPr>
          <p:cNvPr id="44" name="TextBox 43"/>
          <p:cNvSpPr txBox="1"/>
          <p:nvPr/>
        </p:nvSpPr>
        <p:spPr>
          <a:xfrm>
            <a:off x="408060" y="4855811"/>
            <a:ext cx="7285136" cy="646331"/>
          </a:xfrm>
          <a:prstGeom prst="rect">
            <a:avLst/>
          </a:prstGeom>
          <a:noFill/>
        </p:spPr>
        <p:txBody>
          <a:bodyPr wrap="none" rtlCol="0">
            <a:spAutoFit/>
          </a:bodyPr>
          <a:lstStyle/>
          <a:p>
            <a:r>
              <a:rPr lang="fr-FR" dirty="0" smtClean="0"/>
              <a:t>To compute the BRDF, RTE needs to be solved for each incident and </a:t>
            </a:r>
          </a:p>
          <a:p>
            <a:r>
              <a:rPr lang="fr-FR" dirty="0" smtClean="0"/>
              <a:t>outgoing direction.</a:t>
            </a:r>
            <a:endParaRPr lang="fr-FR" dirty="0"/>
          </a:p>
        </p:txBody>
      </p:sp>
    </p:spTree>
    <p:extLst>
      <p:ext uri="{BB962C8B-B14F-4D97-AF65-F5344CB8AC3E}">
        <p14:creationId xmlns:p14="http://schemas.microsoft.com/office/powerpoint/2010/main" val="193507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RTE Solution</a:t>
            </a:r>
          </a:p>
        </p:txBody>
      </p:sp>
      <p:sp>
        <p:nvSpPr>
          <p:cNvPr id="3" name="Content Placeholder 2"/>
          <p:cNvSpPr>
            <a:spLocks noGrp="1"/>
          </p:cNvSpPr>
          <p:nvPr>
            <p:ph idx="1"/>
          </p:nvPr>
        </p:nvSpPr>
        <p:spPr>
          <a:xfrm>
            <a:off x="567320" y="1676400"/>
            <a:ext cx="8229600" cy="4267200"/>
          </a:xfrm>
        </p:spPr>
        <p:txBody>
          <a:bodyPr/>
          <a:lstStyle/>
          <a:p>
            <a:endParaRPr lang="en-US" sz="1800" dirty="0" smtClean="0">
              <a:latin typeface="Gotham-Book" charset="0"/>
            </a:endParaRPr>
          </a:p>
          <a:p>
            <a:r>
              <a:rPr lang="en-US" sz="1800" dirty="0" smtClean="0">
                <a:latin typeface="Gotham-Book" charset="0"/>
              </a:rPr>
              <a:t>Fourier expansion of the radiance</a:t>
            </a:r>
          </a:p>
          <a:p>
            <a:endParaRPr lang="en-US" sz="1800" dirty="0" smtClean="0">
              <a:latin typeface="Gotham-Book" charset="0"/>
            </a:endParaRPr>
          </a:p>
          <a:p>
            <a:endParaRPr lang="en-US" sz="1800" dirty="0" smtClean="0">
              <a:latin typeface="Gotham-Book" charset="0"/>
            </a:endParaRPr>
          </a:p>
          <a:p>
            <a:endParaRPr lang="en-US" sz="1800" dirty="0">
              <a:latin typeface="Gotham-Book" charset="0"/>
            </a:endParaRPr>
          </a:p>
          <a:p>
            <a:endParaRPr lang="en-US" sz="1800" dirty="0" smtClean="0">
              <a:latin typeface="Gotham-Book" charset="0"/>
            </a:endParaRPr>
          </a:p>
          <a:p>
            <a:endParaRPr lang="en-US" sz="1800" dirty="0" smtClean="0">
              <a:latin typeface="Gotham-Book" charset="0"/>
            </a:endParaRPr>
          </a:p>
        </p:txBody>
      </p:sp>
      <mc:AlternateContent xmlns:mc="http://schemas.openxmlformats.org/markup-compatibility/2006" xmlns:a14="http://schemas.microsoft.com/office/drawing/2010/main">
        <mc:Choice Requires="a14">
          <p:sp>
            <p:nvSpPr>
              <p:cNvPr id="2" name="TextBox 1"/>
              <p:cNvSpPr txBox="1"/>
              <p:nvPr/>
            </p:nvSpPr>
            <p:spPr>
              <a:xfrm>
                <a:off x="2119086" y="2895600"/>
                <a:ext cx="4538870" cy="871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d>
                        <m:dPr>
                          <m:ctrlPr>
                            <a:rPr lang="fr-FR" b="0" i="1" smtClean="0">
                              <a:latin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𝜔</m:t>
                          </m:r>
                        </m:e>
                      </m:d>
                      <m:r>
                        <a:rPr lang="fr-FR" b="0" i="1" smtClean="0">
                          <a:latin typeface="Cambria Math"/>
                          <a:ea typeface="Cambria Math"/>
                        </a:rPr>
                        <m:t>= </m:t>
                      </m:r>
                      <m:f>
                        <m:fPr>
                          <m:ctrlPr>
                            <a:rPr lang="fr-FR" b="0" i="1" smtClean="0">
                              <a:latin typeface="Cambria Math"/>
                              <a:ea typeface="Cambria Math"/>
                            </a:rPr>
                          </m:ctrlPr>
                        </m:fPr>
                        <m:num>
                          <m:r>
                            <a:rPr lang="fr-FR" b="0" i="1" smtClean="0">
                              <a:latin typeface="Cambria Math"/>
                              <a:ea typeface="Cambria Math"/>
                            </a:rPr>
                            <m:t>1</m:t>
                          </m:r>
                        </m:num>
                        <m:den>
                          <m:r>
                            <a:rPr lang="fr-FR" b="0" i="1" smtClean="0">
                              <a:latin typeface="Cambria Math"/>
                              <a:ea typeface="Cambria Math"/>
                            </a:rPr>
                            <m:t>2</m:t>
                          </m:r>
                        </m:den>
                      </m:f>
                      <m:sSup>
                        <m:sSupPr>
                          <m:ctrlPr>
                            <a:rPr lang="fr-FR" b="0" i="1" smtClean="0">
                              <a:latin typeface="Cambria Math"/>
                              <a:ea typeface="Cambria Math"/>
                            </a:rPr>
                          </m:ctrlPr>
                        </m:sSupPr>
                        <m:e>
                          <m:r>
                            <a:rPr lang="fr-FR" b="0" i="1" smtClean="0">
                              <a:latin typeface="Cambria Math"/>
                              <a:ea typeface="Cambria Math"/>
                            </a:rPr>
                            <m:t>𝐼</m:t>
                          </m:r>
                        </m:e>
                        <m:sup>
                          <m:r>
                            <a:rPr lang="fr-FR" b="0" i="1" smtClean="0">
                              <a:latin typeface="Cambria Math"/>
                              <a:ea typeface="Cambria Math"/>
                            </a:rPr>
                            <m:t>0</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r>
                        <a:rPr lang="fr-FR" b="0" i="1" smtClean="0">
                          <a:latin typeface="Cambria Math"/>
                          <a:ea typeface="Cambria Math"/>
                        </a:rPr>
                        <m:t>+</m:t>
                      </m:r>
                      <m:nary>
                        <m:naryPr>
                          <m:chr m:val="∑"/>
                          <m:ctrlPr>
                            <a:rPr lang="fr-FR" b="0" i="1" smtClean="0">
                              <a:latin typeface="Cambria Math"/>
                              <a:ea typeface="Cambria Math"/>
                            </a:rPr>
                          </m:ctrlPr>
                        </m:naryPr>
                        <m:sub>
                          <m:r>
                            <m:rPr>
                              <m:brk m:alnAt="23"/>
                            </m:rPr>
                            <a:rPr lang="fr-FR" b="0" i="1" smtClean="0">
                              <a:latin typeface="Cambria Math"/>
                              <a:ea typeface="Cambria Math"/>
                            </a:rPr>
                            <m:t>𝑚</m:t>
                          </m:r>
                          <m:r>
                            <a:rPr lang="fr-FR" b="0" i="1" smtClean="0">
                              <a:latin typeface="Cambria Math"/>
                              <a:ea typeface="Cambria Math"/>
                            </a:rPr>
                            <m:t>=1</m:t>
                          </m:r>
                        </m:sub>
                        <m:sup>
                          <m:r>
                            <a:rPr lang="fr-FR" b="0" i="1" smtClean="0">
                              <a:latin typeface="Cambria Math"/>
                              <a:ea typeface="Cambria Math"/>
                            </a:rPr>
                            <m:t>𝐿</m:t>
                          </m:r>
                        </m:sup>
                        <m:e>
                          <m:sSup>
                            <m:sSupPr>
                              <m:ctrlPr>
                                <a:rPr lang="fr-FR" b="0" i="1" smtClean="0">
                                  <a:latin typeface="Cambria Math"/>
                                  <a:ea typeface="Cambria Math"/>
                                </a:rPr>
                              </m:ctrlPr>
                            </m:sSupPr>
                            <m:e>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r>
                            <m:rPr>
                              <m:sty m:val="p"/>
                            </m:rPr>
                            <a:rPr lang="fr-FR" b="0" i="0" smtClean="0">
                              <a:latin typeface="Cambria Math"/>
                              <a:ea typeface="Cambria Math"/>
                            </a:rPr>
                            <m:t>cos</m:t>
                          </m:r>
                          <m:r>
                            <a:rPr lang="fr-FR" b="0" i="1" smtClean="0">
                              <a:latin typeface="Cambria Math"/>
                              <a:ea typeface="Cambria Math"/>
                            </a:rPr>
                            <m:t>⁡(</m:t>
                          </m:r>
                          <m:r>
                            <a:rPr lang="fr-FR" b="0" i="1" smtClean="0">
                              <a:latin typeface="Cambria Math"/>
                              <a:ea typeface="Cambria Math"/>
                            </a:rPr>
                            <m:t>𝑚</m:t>
                          </m:r>
                          <m:r>
                            <a:rPr lang="fr-FR" b="0" i="1" smtClean="0">
                              <a:latin typeface="Cambria Math"/>
                              <a:ea typeface="Cambria Math"/>
                            </a:rPr>
                            <m:t>𝜑</m:t>
                          </m:r>
                          <m:r>
                            <a:rPr lang="fr-FR" b="0" i="1" smtClean="0">
                              <a:latin typeface="Cambria Math"/>
                              <a:ea typeface="Cambria Math"/>
                            </a:rPr>
                            <m:t>)</m:t>
                          </m:r>
                        </m:e>
                      </m:nary>
                    </m:oMath>
                  </m:oMathPara>
                </a14:m>
                <a:endParaRPr lang="fr-FR" dirty="0"/>
              </a:p>
            </p:txBody>
          </p:sp>
        </mc:Choice>
        <mc:Fallback xmlns="">
          <p:sp>
            <p:nvSpPr>
              <p:cNvPr id="2" name="TextBox 1"/>
              <p:cNvSpPr txBox="1">
                <a:spLocks noRot="1" noChangeAspect="1" noMove="1" noResize="1" noEditPoints="1" noAdjustHandles="1" noChangeArrowheads="1" noChangeShapeType="1" noTextEdit="1"/>
              </p:cNvSpPr>
              <p:nvPr/>
            </p:nvSpPr>
            <p:spPr>
              <a:xfrm>
                <a:off x="2119086" y="2895600"/>
                <a:ext cx="4538870" cy="871201"/>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19086" y="3836182"/>
                <a:ext cx="1295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𝜔</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m:t>
                      </m:r>
                      <m:r>
                        <a:rPr lang="fr-FR" b="0" i="1" smtClean="0">
                          <a:latin typeface="Cambria Math"/>
                          <a:ea typeface="Cambria Math"/>
                        </a:rPr>
                        <m:t>𝜑</m:t>
                      </m:r>
                      <m:r>
                        <a:rPr lang="fr-FR" b="0" i="1" smtClean="0">
                          <a:latin typeface="Cambria Math"/>
                          <a:ea typeface="Cambria Math"/>
                        </a:rPr>
                        <m:t>)</m:t>
                      </m:r>
                    </m:oMath>
                  </m:oMathPara>
                </a14:m>
                <a:endParaRPr lang="fr-FR" dirty="0"/>
              </a:p>
            </p:txBody>
          </p:sp>
        </mc:Choice>
        <mc:Fallback xmlns="">
          <p:sp>
            <p:nvSpPr>
              <p:cNvPr id="5" name="TextBox 4"/>
              <p:cNvSpPr txBox="1">
                <a:spLocks noRot="1" noChangeAspect="1" noMove="1" noResize="1" noEditPoints="1" noAdjustHandles="1" noChangeArrowheads="1" noChangeShapeType="1" noTextEdit="1"/>
              </p:cNvSpPr>
              <p:nvPr/>
            </p:nvSpPr>
            <p:spPr>
              <a:xfrm>
                <a:off x="2119086" y="3836182"/>
                <a:ext cx="1295739" cy="369332"/>
              </a:xfrm>
              <a:prstGeom prst="rect">
                <a:avLst/>
              </a:prstGeom>
              <a:blipFill rotWithShape="1">
                <a:blip r:embed="rId4"/>
                <a:stretch>
                  <a:fillRect b="-13115"/>
                </a:stretch>
              </a:blipFill>
            </p:spPr>
            <p:txBody>
              <a:bodyPr/>
              <a:lstStyle/>
              <a:p>
                <a:r>
                  <a:rPr lang="fr-FR">
                    <a:noFill/>
                  </a:rPr>
                  <a:t> </a:t>
                </a:r>
              </a:p>
            </p:txBody>
          </p:sp>
        </mc:Fallback>
      </mc:AlternateContent>
    </p:spTree>
    <p:extLst>
      <p:ext uri="{BB962C8B-B14F-4D97-AF65-F5344CB8AC3E}">
        <p14:creationId xmlns:p14="http://schemas.microsoft.com/office/powerpoint/2010/main" val="309768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RTE Solution</a:t>
            </a:r>
          </a:p>
        </p:txBody>
      </p:sp>
      <p:sp>
        <p:nvSpPr>
          <p:cNvPr id="3" name="Content Placeholder 2"/>
          <p:cNvSpPr>
            <a:spLocks noGrp="1"/>
          </p:cNvSpPr>
          <p:nvPr>
            <p:ph idx="1"/>
          </p:nvPr>
        </p:nvSpPr>
        <p:spPr>
          <a:xfrm>
            <a:off x="457200" y="1905000"/>
            <a:ext cx="8229600" cy="533400"/>
          </a:xfrm>
        </p:spPr>
        <p:txBody>
          <a:bodyPr/>
          <a:lstStyle/>
          <a:p>
            <a:pPr>
              <a:buFont typeface="Arial" pitchFamily="34" charset="0"/>
              <a:buNone/>
            </a:pPr>
            <a:r>
              <a:rPr lang="en-US" sz="1800" dirty="0" smtClean="0">
                <a:latin typeface="Gotham-Bold" charset="0"/>
              </a:rPr>
              <a:t>The RTE for each expansion order can be written as:</a:t>
            </a:r>
          </a:p>
        </p:txBody>
      </p:sp>
      <mc:AlternateContent xmlns:mc="http://schemas.openxmlformats.org/markup-compatibility/2006" xmlns:a14="http://schemas.microsoft.com/office/drawing/2010/main">
        <mc:Choice Requires="a14">
          <p:sp>
            <p:nvSpPr>
              <p:cNvPr id="5" name="TextBox 4"/>
              <p:cNvSpPr txBox="1"/>
              <p:nvPr/>
            </p:nvSpPr>
            <p:spPr>
              <a:xfrm>
                <a:off x="1151261" y="2514600"/>
                <a:ext cx="7271158" cy="712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f>
                        <m:fPr>
                          <m:ctrlPr>
                            <a:rPr lang="fr-FR" b="0" i="1" smtClean="0">
                              <a:latin typeface="Cambria Math"/>
                              <a:ea typeface="Cambria Math"/>
                            </a:rPr>
                          </m:ctrlPr>
                        </m:fPr>
                        <m:num>
                          <m:r>
                            <a:rPr lang="fr-FR" b="0" i="1" smtClean="0">
                              <a:latin typeface="Cambria Math"/>
                              <a:ea typeface="Cambria Math"/>
                            </a:rPr>
                            <m:t>𝜕</m:t>
                          </m:r>
                        </m:num>
                        <m:den>
                          <m:r>
                            <a:rPr lang="fr-FR" b="0" i="1" smtClean="0">
                              <a:latin typeface="Cambria Math"/>
                              <a:ea typeface="Cambria Math"/>
                            </a:rPr>
                            <m:t>𝜕𝜏</m:t>
                          </m:r>
                        </m:den>
                      </m:f>
                      <m:sSup>
                        <m:sSupPr>
                          <m:ctrlPr>
                            <a:rPr lang="fr-FR" b="0" i="1" smtClean="0">
                              <a:latin typeface="Cambria Math"/>
                              <a:ea typeface="Cambria Math"/>
                            </a:rPr>
                          </m:ctrlPr>
                        </m:sSupPr>
                        <m:e>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r>
                        <a:rPr lang="fr-FR" b="0" i="1" smtClean="0">
                          <a:latin typeface="Cambria Math"/>
                          <a:ea typeface="Cambria Math"/>
                        </a:rPr>
                        <m:t>=</m:t>
                      </m:r>
                      <m:sSup>
                        <m:sSupPr>
                          <m:ctrlPr>
                            <a:rPr lang="fr-FR" b="0" i="1" smtClean="0">
                              <a:latin typeface="Cambria Math"/>
                              <a:ea typeface="Cambria Math"/>
                            </a:rPr>
                          </m:ctrlPr>
                        </m:sSupPr>
                        <m:e>
                          <m:r>
                            <a:rPr lang="fr-FR" b="0" i="1" smtClean="0">
                              <a:latin typeface="Cambria Math"/>
                              <a:ea typeface="Cambria Math"/>
                            </a:rPr>
                            <m:t>−</m:t>
                          </m:r>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r>
                        <a:rPr lang="fr-FR" b="0" i="1" smtClean="0">
                          <a:latin typeface="Cambria Math"/>
                          <a:ea typeface="Cambria Math"/>
                        </a:rPr>
                        <m:t>+</m:t>
                      </m:r>
                      <m:f>
                        <m:fPr>
                          <m:ctrlPr>
                            <a:rPr lang="fr-FR" b="0" i="1" smtClean="0">
                              <a:solidFill>
                                <a:schemeClr val="tx1"/>
                              </a:solidFill>
                              <a:latin typeface="Cambria Math"/>
                              <a:ea typeface="Cambria Math"/>
                            </a:rPr>
                          </m:ctrlPr>
                        </m:fPr>
                        <m:num>
                          <m:r>
                            <a:rPr lang="fr-FR" b="0" i="1" smtClean="0">
                              <a:solidFill>
                                <a:schemeClr val="tx1"/>
                              </a:solidFill>
                              <a:latin typeface="Cambria Math"/>
                              <a:ea typeface="Cambria Math"/>
                            </a:rPr>
                            <m:t>𝜔</m:t>
                          </m:r>
                        </m:num>
                        <m:den>
                          <m:r>
                            <a:rPr lang="fr-FR" b="0" i="1" smtClean="0">
                              <a:solidFill>
                                <a:schemeClr val="tx1"/>
                              </a:solidFill>
                              <a:latin typeface="Cambria Math"/>
                              <a:ea typeface="Cambria Math"/>
                            </a:rPr>
                            <m:t>2</m:t>
                          </m:r>
                        </m:den>
                      </m:f>
                      <m:nary>
                        <m:naryPr>
                          <m:ctrlPr>
                            <a:rPr lang="fr-FR" b="0" i="1" smtClean="0">
                              <a:solidFill>
                                <a:schemeClr val="tx1"/>
                              </a:solidFill>
                              <a:latin typeface="Cambria Math"/>
                              <a:ea typeface="Cambria Math"/>
                            </a:rPr>
                          </m:ctrlPr>
                        </m:naryPr>
                        <m:sub>
                          <m:r>
                            <m:rPr>
                              <m:brk m:alnAt="23"/>
                            </m:rPr>
                            <a:rPr lang="fr-FR" b="0" i="1" smtClean="0">
                              <a:solidFill>
                                <a:schemeClr val="tx1"/>
                              </a:solidFill>
                              <a:latin typeface="Cambria Math"/>
                              <a:ea typeface="Cambria Math"/>
                            </a:rPr>
                            <m:t>−</m:t>
                          </m:r>
                          <m:r>
                            <a:rPr lang="fr-FR" b="0" i="1" smtClean="0">
                              <a:solidFill>
                                <a:schemeClr val="tx1"/>
                              </a:solidFill>
                              <a:latin typeface="Cambria Math"/>
                              <a:ea typeface="Cambria Math"/>
                            </a:rPr>
                            <m:t>1</m:t>
                          </m:r>
                        </m:sub>
                        <m:sup>
                          <m:r>
                            <a:rPr lang="fr-FR" b="0" i="1" smtClean="0">
                              <a:solidFill>
                                <a:schemeClr val="tx1"/>
                              </a:solidFill>
                              <a:latin typeface="Cambria Math"/>
                              <a:ea typeface="Cambria Math"/>
                            </a:rPr>
                            <m:t>1</m:t>
                          </m:r>
                        </m:sup>
                        <m:e>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𝑝</m:t>
                              </m:r>
                            </m:e>
                            <m:sup>
                              <m:r>
                                <a:rPr lang="fr-FR" b="0" i="1" smtClean="0">
                                  <a:solidFill>
                                    <a:schemeClr val="tx1"/>
                                  </a:solidFill>
                                  <a:latin typeface="Cambria Math"/>
                                  <a:ea typeface="Cambria Math"/>
                                </a:rPr>
                                <m:t>𝑚</m:t>
                              </m:r>
                            </m:sup>
                          </m:sSup>
                          <m:r>
                            <a:rPr lang="fr-FR" b="0" i="1" smtClean="0">
                              <a:solidFill>
                                <a:schemeClr val="tx1"/>
                              </a:solidFill>
                              <a:latin typeface="Cambria Math"/>
                              <a:ea typeface="Cambria Math"/>
                            </a:rPr>
                            <m:t>(</m:t>
                          </m:r>
                          <m:r>
                            <a:rPr lang="fr-FR" b="0" i="1" smtClean="0">
                              <a:solidFill>
                                <a:schemeClr val="tx1"/>
                              </a:solidFill>
                              <a:latin typeface="Cambria Math"/>
                              <a:ea typeface="Cambria Math"/>
                            </a:rPr>
                            <m:t>𝜇</m:t>
                          </m:r>
                          <m:r>
                            <a:rPr lang="fr-FR" b="0" i="1" smtClean="0">
                              <a:solidFill>
                                <a:schemeClr val="tx1"/>
                              </a:solidFill>
                              <a:latin typeface="Cambria Math"/>
                              <a:ea typeface="Cambria Math"/>
                            </a:rPr>
                            <m:t>,</m:t>
                          </m:r>
                          <m:r>
                            <a:rPr lang="fr-FR" b="0" i="1" smtClean="0">
                              <a:solidFill>
                                <a:schemeClr val="tx1"/>
                              </a:solidFill>
                              <a:latin typeface="Cambria Math"/>
                              <a:ea typeface="Cambria Math"/>
                            </a:rPr>
                            <m:t>𝜇</m:t>
                          </m:r>
                          <m:r>
                            <a:rPr lang="fr-FR" b="0" i="1" smtClean="0">
                              <a:solidFill>
                                <a:schemeClr val="tx1"/>
                              </a:solidFill>
                              <a:latin typeface="Cambria Math"/>
                              <a:ea typeface="Cambria Math"/>
                            </a:rPr>
                            <m:t>′) </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𝐼</m:t>
                              </m:r>
                            </m:e>
                            <m:sup>
                              <m:r>
                                <a:rPr lang="fr-FR" b="0" i="1" smtClean="0">
                                  <a:solidFill>
                                    <a:schemeClr val="tx1"/>
                                  </a:solidFill>
                                  <a:latin typeface="Cambria Math"/>
                                  <a:ea typeface="Cambria Math"/>
                                </a:rPr>
                                <m:t>𝑚</m:t>
                              </m:r>
                            </m:sup>
                          </m:sSup>
                          <m:d>
                            <m:dPr>
                              <m:ctrlPr>
                                <a:rPr lang="fr-FR" b="0" i="1" smtClean="0">
                                  <a:solidFill>
                                    <a:schemeClr val="tx1"/>
                                  </a:solidFill>
                                  <a:latin typeface="Cambria Math"/>
                                  <a:ea typeface="Cambria Math"/>
                                </a:rPr>
                              </m:ctrlPr>
                            </m:dPr>
                            <m:e>
                              <m:r>
                                <a:rPr lang="fr-FR" b="0" i="1" smtClean="0">
                                  <a:solidFill>
                                    <a:schemeClr val="tx1"/>
                                  </a:solidFill>
                                  <a:latin typeface="Cambria Math"/>
                                  <a:ea typeface="Cambria Math"/>
                                </a:rPr>
                                <m:t>𝜏</m:t>
                              </m:r>
                              <m:r>
                                <a:rPr lang="fr-FR" b="0" i="1" smtClean="0">
                                  <a:solidFill>
                                    <a:schemeClr val="tx1"/>
                                  </a:solidFill>
                                  <a:latin typeface="Cambria Math"/>
                                  <a:ea typeface="Cambria Math"/>
                                </a:rPr>
                                <m:t>,</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d>
                          <m:r>
                            <a:rPr lang="fr-FR" b="0" i="1" smtClean="0">
                              <a:solidFill>
                                <a:schemeClr val="tx1"/>
                              </a:solidFill>
                              <a:latin typeface="Cambria Math"/>
                              <a:ea typeface="Cambria Math"/>
                            </a:rPr>
                            <m:t>𝑑</m:t>
                          </m:r>
                          <m:r>
                            <a:rPr lang="fr-FR" b="0" i="1" smtClean="0">
                              <a:solidFill>
                                <a:schemeClr val="tx1"/>
                              </a:solidFill>
                              <a:latin typeface="Cambria Math"/>
                              <a:ea typeface="Cambria Math"/>
                            </a:rPr>
                            <m:t>𝜇</m:t>
                          </m:r>
                          <m:r>
                            <a:rPr lang="fr-FR" b="0" i="1" smtClean="0">
                              <a:solidFill>
                                <a:schemeClr val="tx1"/>
                              </a:solidFill>
                              <a:latin typeface="Cambria Math"/>
                              <a:ea typeface="Cambria Math"/>
                            </a:rPr>
                            <m:t>′</m:t>
                          </m:r>
                        </m:e>
                      </m:nary>
                      <m:r>
                        <a:rPr lang="fr-FR" b="0" i="1" smtClean="0">
                          <a:solidFill>
                            <a:schemeClr val="tx1"/>
                          </a:solidFill>
                          <a:latin typeface="Cambria Math"/>
                          <a:ea typeface="Cambria Math"/>
                        </a:rPr>
                        <m:t>+</m:t>
                      </m:r>
                      <m:sSup>
                        <m:sSupPr>
                          <m:ctrlPr>
                            <a:rPr lang="fr-FR" b="0" i="1" smtClean="0">
                              <a:latin typeface="Cambria Math"/>
                              <a:ea typeface="Cambria Math"/>
                            </a:rPr>
                          </m:ctrlPr>
                        </m:sSupPr>
                        <m:e>
                          <m:r>
                            <a:rPr lang="fr-FR" b="0" i="1" smtClean="0">
                              <a:latin typeface="Cambria Math"/>
                              <a:ea typeface="Cambria Math"/>
                            </a:rPr>
                            <m:t>𝑄</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m:t>
                          </m:r>
                          <m:sSub>
                            <m:sSubPr>
                              <m:ctrlPr>
                                <a:rPr lang="fr-FR" b="0" i="1" smtClean="0">
                                  <a:latin typeface="Cambria Math"/>
                                  <a:ea typeface="Cambria Math"/>
                                </a:rPr>
                              </m:ctrlPr>
                            </m:sSubPr>
                            <m:e>
                              <m:r>
                                <a:rPr lang="fr-FR" b="0" i="1" smtClean="0">
                                  <a:latin typeface="Cambria Math"/>
                                  <a:ea typeface="Cambria Math"/>
                                </a:rPr>
                                <m:t>𝜇</m:t>
                              </m:r>
                            </m:e>
                            <m:sub>
                              <m:r>
                                <a:rPr lang="fr-FR" b="0" i="1" smtClean="0">
                                  <a:latin typeface="Cambria Math"/>
                                  <a:ea typeface="Cambria Math"/>
                                </a:rPr>
                                <m:t>𝑖𝑛</m:t>
                              </m:r>
                            </m:sub>
                          </m:sSub>
                        </m:e>
                      </m:d>
                    </m:oMath>
                  </m:oMathPara>
                </a14:m>
                <a:endParaRPr lang="fr-FR" b="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1151261" y="2514600"/>
                <a:ext cx="7271158" cy="712824"/>
              </a:xfrm>
              <a:prstGeom prst="rect">
                <a:avLst/>
              </a:prstGeom>
              <a:blipFill rotWithShape="1">
                <a:blip r:embed="rId3"/>
                <a:stretch>
                  <a:fillRect/>
                </a:stretch>
              </a:blipFill>
            </p:spPr>
            <p:txBody>
              <a:bodyPr/>
              <a:lstStyle/>
              <a:p>
                <a:r>
                  <a:rPr lang="fr-FR">
                    <a:noFill/>
                  </a:rPr>
                  <a:t> </a:t>
                </a:r>
              </a:p>
            </p:txBody>
          </p:sp>
        </mc:Fallback>
      </mc:AlternateContent>
      <p:sp>
        <p:nvSpPr>
          <p:cNvPr id="9" name="Content Placeholder 2"/>
          <p:cNvSpPr txBox="1">
            <a:spLocks/>
          </p:cNvSpPr>
          <p:nvPr/>
        </p:nvSpPr>
        <p:spPr bwMode="auto">
          <a:xfrm>
            <a:off x="431800" y="3581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That we reorganize:</a:t>
            </a:r>
          </a:p>
        </p:txBody>
      </p:sp>
      <mc:AlternateContent xmlns:mc="http://schemas.openxmlformats.org/markup-compatibility/2006" xmlns:a14="http://schemas.microsoft.com/office/drawing/2010/main">
        <mc:Choice Requires="a14">
          <p:sp>
            <p:nvSpPr>
              <p:cNvPr id="10" name="TextBox 9"/>
              <p:cNvSpPr txBox="1"/>
              <p:nvPr/>
            </p:nvSpPr>
            <p:spPr>
              <a:xfrm>
                <a:off x="1125861" y="4876800"/>
                <a:ext cx="7015575" cy="712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f>
                        <m:fPr>
                          <m:ctrlPr>
                            <a:rPr lang="fr-FR" b="0" i="1" smtClean="0">
                              <a:latin typeface="Cambria Math"/>
                              <a:ea typeface="Cambria Math"/>
                            </a:rPr>
                          </m:ctrlPr>
                        </m:fPr>
                        <m:num>
                          <m:r>
                            <a:rPr lang="fr-FR" b="0" i="1" smtClean="0">
                              <a:latin typeface="Cambria Math"/>
                              <a:ea typeface="Cambria Math"/>
                            </a:rPr>
                            <m:t>𝜕</m:t>
                          </m:r>
                        </m:num>
                        <m:den>
                          <m:r>
                            <a:rPr lang="fr-FR" b="0" i="1" smtClean="0">
                              <a:latin typeface="Cambria Math"/>
                              <a:ea typeface="Cambria Math"/>
                            </a:rPr>
                            <m:t>𝜕𝜏</m:t>
                          </m:r>
                        </m:den>
                      </m:f>
                      <m:sSup>
                        <m:sSupPr>
                          <m:ctrlPr>
                            <a:rPr lang="fr-FR" b="0" i="1" smtClean="0">
                              <a:latin typeface="Cambria Math"/>
                              <a:ea typeface="Cambria Math"/>
                            </a:rPr>
                          </m:ctrlPr>
                        </m:sSupPr>
                        <m:e>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sSup>
                        <m:sSupPr>
                          <m:ctrlPr>
                            <a:rPr lang="fr-FR" b="0" i="1" smtClean="0">
                              <a:latin typeface="Cambria Math"/>
                              <a:ea typeface="Cambria Math"/>
                            </a:rPr>
                          </m:ctrlPr>
                        </m:sSupPr>
                        <m:e>
                          <m:r>
                            <a:rPr lang="fr-FR" b="0" i="1" smtClean="0">
                              <a:latin typeface="Cambria Math"/>
                              <a:ea typeface="Cambria Math"/>
                            </a:rPr>
                            <m:t>+</m:t>
                          </m:r>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r>
                        <a:rPr lang="fr-FR" b="0" i="1" smtClean="0">
                          <a:latin typeface="Cambria Math"/>
                          <a:ea typeface="Cambria Math"/>
                        </a:rPr>
                        <m:t>−</m:t>
                      </m:r>
                      <m:f>
                        <m:fPr>
                          <m:ctrlPr>
                            <a:rPr lang="fr-FR" b="0" i="1" smtClean="0">
                              <a:solidFill>
                                <a:schemeClr val="tx1"/>
                              </a:solidFill>
                              <a:latin typeface="Cambria Math"/>
                              <a:ea typeface="Cambria Math"/>
                            </a:rPr>
                          </m:ctrlPr>
                        </m:fPr>
                        <m:num>
                          <m:r>
                            <a:rPr lang="fr-FR" b="0" i="1" smtClean="0">
                              <a:solidFill>
                                <a:schemeClr val="tx1"/>
                              </a:solidFill>
                              <a:latin typeface="Cambria Math"/>
                              <a:ea typeface="Cambria Math"/>
                            </a:rPr>
                            <m:t>𝜔</m:t>
                          </m:r>
                        </m:num>
                        <m:den>
                          <m:r>
                            <a:rPr lang="fr-FR" b="0" i="1" smtClean="0">
                              <a:solidFill>
                                <a:schemeClr val="tx1"/>
                              </a:solidFill>
                              <a:latin typeface="Cambria Math"/>
                              <a:ea typeface="Cambria Math"/>
                            </a:rPr>
                            <m:t>2</m:t>
                          </m:r>
                        </m:den>
                      </m:f>
                      <m:nary>
                        <m:naryPr>
                          <m:ctrlPr>
                            <a:rPr lang="fr-FR" b="0" i="1" smtClean="0">
                              <a:solidFill>
                                <a:schemeClr val="tx1"/>
                              </a:solidFill>
                              <a:latin typeface="Cambria Math"/>
                              <a:ea typeface="Cambria Math"/>
                            </a:rPr>
                          </m:ctrlPr>
                        </m:naryPr>
                        <m:sub>
                          <m:r>
                            <m:rPr>
                              <m:brk m:alnAt="23"/>
                            </m:rPr>
                            <a:rPr lang="fr-FR" b="0" i="1" smtClean="0">
                              <a:solidFill>
                                <a:schemeClr val="tx1"/>
                              </a:solidFill>
                              <a:latin typeface="Cambria Math"/>
                              <a:ea typeface="Cambria Math"/>
                            </a:rPr>
                            <m:t>−</m:t>
                          </m:r>
                          <m:r>
                            <a:rPr lang="fr-FR" b="0" i="1" smtClean="0">
                              <a:solidFill>
                                <a:schemeClr val="tx1"/>
                              </a:solidFill>
                              <a:latin typeface="Cambria Math"/>
                              <a:ea typeface="Cambria Math"/>
                            </a:rPr>
                            <m:t>1</m:t>
                          </m:r>
                        </m:sub>
                        <m:sup>
                          <m:r>
                            <a:rPr lang="fr-FR" b="0" i="1" smtClean="0">
                              <a:solidFill>
                                <a:schemeClr val="tx1"/>
                              </a:solidFill>
                              <a:latin typeface="Cambria Math"/>
                              <a:ea typeface="Cambria Math"/>
                            </a:rPr>
                            <m:t>1</m:t>
                          </m:r>
                        </m:sup>
                        <m:e>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𝑝</m:t>
                              </m:r>
                            </m:e>
                            <m:sup>
                              <m:r>
                                <a:rPr lang="fr-FR" b="0" i="1" smtClean="0">
                                  <a:solidFill>
                                    <a:schemeClr val="tx1"/>
                                  </a:solidFill>
                                  <a:latin typeface="Cambria Math"/>
                                  <a:ea typeface="Cambria Math"/>
                                </a:rPr>
                                <m:t>𝑚</m:t>
                              </m:r>
                            </m:sup>
                          </m:sSup>
                          <m:d>
                            <m:dPr>
                              <m:ctrlPr>
                                <a:rPr lang="fr-FR" b="0" i="1" smtClean="0">
                                  <a:solidFill>
                                    <a:schemeClr val="tx1"/>
                                  </a:solidFill>
                                  <a:latin typeface="Cambria Math"/>
                                  <a:ea typeface="Cambria Math"/>
                                </a:rPr>
                              </m:ctrlPr>
                            </m:dPr>
                            <m:e>
                              <m:r>
                                <a:rPr lang="fr-FR" b="0" i="1" smtClean="0">
                                  <a:solidFill>
                                    <a:schemeClr val="tx1"/>
                                  </a:solidFill>
                                  <a:latin typeface="Cambria Math"/>
                                  <a:ea typeface="Cambria Math"/>
                                </a:rPr>
                                <m:t>𝜇</m:t>
                              </m:r>
                              <m:r>
                                <a:rPr lang="fr-FR" b="0" i="1" smtClean="0">
                                  <a:solidFill>
                                    <a:schemeClr val="tx1"/>
                                  </a:solidFill>
                                  <a:latin typeface="Cambria Math"/>
                                  <a:ea typeface="Cambria Math"/>
                                </a:rPr>
                                <m:t>,</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d>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𝐼</m:t>
                              </m:r>
                            </m:e>
                            <m:sup>
                              <m:r>
                                <a:rPr lang="fr-FR" b="0" i="1" smtClean="0">
                                  <a:solidFill>
                                    <a:schemeClr val="tx1"/>
                                  </a:solidFill>
                                  <a:latin typeface="Cambria Math"/>
                                  <a:ea typeface="Cambria Math"/>
                                </a:rPr>
                                <m:t>𝑚</m:t>
                              </m:r>
                            </m:sup>
                          </m:sSup>
                          <m:d>
                            <m:dPr>
                              <m:ctrlPr>
                                <a:rPr lang="fr-FR" b="0" i="1" smtClean="0">
                                  <a:solidFill>
                                    <a:schemeClr val="tx1"/>
                                  </a:solidFill>
                                  <a:latin typeface="Cambria Math"/>
                                  <a:ea typeface="Cambria Math"/>
                                </a:rPr>
                              </m:ctrlPr>
                            </m:dPr>
                            <m:e>
                              <m:r>
                                <a:rPr lang="fr-FR" b="0" i="1" smtClean="0">
                                  <a:solidFill>
                                    <a:schemeClr val="tx1"/>
                                  </a:solidFill>
                                  <a:latin typeface="Cambria Math"/>
                                  <a:ea typeface="Cambria Math"/>
                                </a:rPr>
                                <m:t>𝜏</m:t>
                              </m:r>
                              <m:r>
                                <a:rPr lang="fr-FR" b="0" i="1" smtClean="0">
                                  <a:solidFill>
                                    <a:schemeClr val="tx1"/>
                                  </a:solidFill>
                                  <a:latin typeface="Cambria Math"/>
                                  <a:ea typeface="Cambria Math"/>
                                </a:rPr>
                                <m:t>,</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d>
                          <m:r>
                            <a:rPr lang="fr-FR" b="0" i="1" smtClean="0">
                              <a:solidFill>
                                <a:schemeClr val="tx1"/>
                              </a:solidFill>
                              <a:latin typeface="Cambria Math"/>
                              <a:ea typeface="Cambria Math"/>
                            </a:rPr>
                            <m:t>𝑑</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nary>
                      <m:r>
                        <a:rPr lang="fr-FR" b="0" i="1" smtClean="0">
                          <a:solidFill>
                            <a:schemeClr val="tx1"/>
                          </a:solidFill>
                          <a:latin typeface="Cambria Math"/>
                          <a:ea typeface="Cambria Math"/>
                        </a:rPr>
                        <m:t>=</m:t>
                      </m:r>
                      <m:sSup>
                        <m:sSupPr>
                          <m:ctrlPr>
                            <a:rPr lang="fr-FR" b="0" i="1" smtClean="0">
                              <a:latin typeface="Cambria Math"/>
                              <a:ea typeface="Cambria Math"/>
                            </a:rPr>
                          </m:ctrlPr>
                        </m:sSupPr>
                        <m:e>
                          <m:r>
                            <a:rPr lang="fr-FR" b="0" i="1" smtClean="0">
                              <a:latin typeface="Cambria Math"/>
                              <a:ea typeface="Cambria Math"/>
                            </a:rPr>
                            <m:t>𝑄</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m:t>
                          </m:r>
                          <m:sSub>
                            <m:sSubPr>
                              <m:ctrlPr>
                                <a:rPr lang="fr-FR" i="1">
                                  <a:latin typeface="Cambria Math"/>
                                  <a:ea typeface="Cambria Math"/>
                                </a:rPr>
                              </m:ctrlPr>
                            </m:sSubPr>
                            <m:e>
                              <m:r>
                                <a:rPr lang="fr-FR" i="1">
                                  <a:latin typeface="Cambria Math"/>
                                  <a:ea typeface="Cambria Math"/>
                                </a:rPr>
                                <m:t>𝜇</m:t>
                              </m:r>
                            </m:e>
                            <m:sub>
                              <m:r>
                                <a:rPr lang="fr-FR" i="1">
                                  <a:latin typeface="Cambria Math"/>
                                  <a:ea typeface="Cambria Math"/>
                                </a:rPr>
                                <m:t>𝑖𝑛</m:t>
                              </m:r>
                            </m:sub>
                          </m:sSub>
                        </m:e>
                      </m:d>
                    </m:oMath>
                  </m:oMathPara>
                </a14:m>
                <a:endParaRPr lang="fr-FR" b="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1125861" y="4876800"/>
                <a:ext cx="7015575" cy="712824"/>
              </a:xfrm>
              <a:prstGeom prst="rect">
                <a:avLst/>
              </a:prstGeom>
              <a:blipFill rotWithShape="1">
                <a:blip r:embed="rId4"/>
                <a:stretch>
                  <a:fillRect/>
                </a:stretch>
              </a:blipFill>
            </p:spPr>
            <p:txBody>
              <a:bodyPr/>
              <a:lstStyle/>
              <a:p>
                <a:r>
                  <a:rPr lang="fr-FR">
                    <a:noFill/>
                  </a:rPr>
                  <a:t> </a:t>
                </a:r>
              </a:p>
            </p:txBody>
          </p:sp>
        </mc:Fallback>
      </mc:AlternateContent>
      <p:sp>
        <p:nvSpPr>
          <p:cNvPr id="2" name="Left Brace 1"/>
          <p:cNvSpPr/>
          <p:nvPr/>
        </p:nvSpPr>
        <p:spPr>
          <a:xfrm rot="5400000">
            <a:off x="3695700" y="2130504"/>
            <a:ext cx="304800" cy="5105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Left Brace 11"/>
          <p:cNvSpPr/>
          <p:nvPr/>
        </p:nvSpPr>
        <p:spPr>
          <a:xfrm rot="16200000" flipV="1">
            <a:off x="3695697" y="3255327"/>
            <a:ext cx="304800" cy="5105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 name="TextBox 3"/>
              <p:cNvSpPr txBox="1"/>
              <p:nvPr/>
            </p:nvSpPr>
            <p:spPr>
              <a:xfrm>
                <a:off x="2033083" y="4226004"/>
                <a:ext cx="3630033" cy="369332"/>
              </a:xfrm>
              <a:prstGeom prst="rect">
                <a:avLst/>
              </a:prstGeom>
              <a:noFill/>
            </p:spPr>
            <p:txBody>
              <a:bodyPr wrap="none" rtlCol="0">
                <a:spAutoFit/>
              </a:bodyPr>
              <a:lstStyle/>
              <a:p>
                <a:r>
                  <a:rPr lang="fr-FR" dirty="0" smtClean="0"/>
                  <a:t>Components expressed using </a:t>
                </a:r>
                <a14:m>
                  <m:oMath xmlns:m="http://schemas.openxmlformats.org/officeDocument/2006/math">
                    <m:sSup>
                      <m:sSupPr>
                        <m:ctrlPr>
                          <a:rPr lang="fr-FR" i="1" smtClean="0">
                            <a:latin typeface="Cambria Math"/>
                          </a:rPr>
                        </m:ctrlPr>
                      </m:sSupPr>
                      <m:e>
                        <m:r>
                          <a:rPr lang="fr-FR" b="0" i="1" smtClean="0">
                            <a:latin typeface="Cambria Math"/>
                          </a:rPr>
                          <m:t>𝐼</m:t>
                        </m:r>
                      </m:e>
                      <m:sup>
                        <m:r>
                          <a:rPr lang="fr-FR" b="0" i="1" smtClean="0">
                            <a:latin typeface="Cambria Math"/>
                          </a:rPr>
                          <m:t>𝑚</m:t>
                        </m:r>
                      </m:sup>
                    </m:sSup>
                  </m:oMath>
                </a14:m>
                <a:endParaRPr lang="fr-FR" dirty="0"/>
              </a:p>
            </p:txBody>
          </p:sp>
        </mc:Choice>
        <mc:Fallback xmlns="">
          <p:sp>
            <p:nvSpPr>
              <p:cNvPr id="4" name="TextBox 3"/>
              <p:cNvSpPr txBox="1">
                <a:spLocks noRot="1" noChangeAspect="1" noMove="1" noResize="1" noEditPoints="1" noAdjustHandles="1" noChangeArrowheads="1" noChangeShapeType="1" noTextEdit="1"/>
              </p:cNvSpPr>
              <p:nvPr/>
            </p:nvSpPr>
            <p:spPr>
              <a:xfrm>
                <a:off x="2033083" y="4226004"/>
                <a:ext cx="3630033" cy="369332"/>
              </a:xfrm>
              <a:prstGeom prst="rect">
                <a:avLst/>
              </a:prstGeom>
              <a:blipFill rotWithShape="1">
                <a:blip r:embed="rId5"/>
                <a:stretch>
                  <a:fillRect l="-1513"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20894" y="5907564"/>
                <a:ext cx="3454407" cy="369332"/>
              </a:xfrm>
              <a:prstGeom prst="rect">
                <a:avLst/>
              </a:prstGeom>
              <a:noFill/>
            </p:spPr>
            <p:txBody>
              <a:bodyPr wrap="none" rtlCol="0">
                <a:spAutoFit/>
              </a:bodyPr>
              <a:lstStyle/>
              <a:p>
                <a:r>
                  <a:rPr lang="fr-FR" dirty="0" smtClean="0"/>
                  <a:t>Components independant of </a:t>
                </a:r>
                <a14:m>
                  <m:oMath xmlns:m="http://schemas.openxmlformats.org/officeDocument/2006/math">
                    <m:sSub>
                      <m:sSubPr>
                        <m:ctrlPr>
                          <a:rPr lang="fr-FR" i="1" dirty="0" smtClean="0">
                            <a:latin typeface="Cambria Math"/>
                          </a:rPr>
                        </m:ctrlPr>
                      </m:sSubPr>
                      <m:e>
                        <m:r>
                          <a:rPr lang="fr-FR" i="1" dirty="0" smtClean="0">
                            <a:latin typeface="Cambria Math"/>
                            <a:ea typeface="Cambria Math"/>
                          </a:rPr>
                          <m:t>𝜇</m:t>
                        </m:r>
                      </m:e>
                      <m:sub>
                        <m:r>
                          <a:rPr lang="fr-FR" b="0" i="1" dirty="0" smtClean="0">
                            <a:latin typeface="Cambria Math"/>
                          </a:rPr>
                          <m:t>𝑖𝑛</m:t>
                        </m:r>
                      </m:sub>
                    </m:sSub>
                  </m:oMath>
                </a14:m>
                <a:endParaRPr lang="fr-FR" dirty="0"/>
              </a:p>
            </p:txBody>
          </p:sp>
        </mc:Choice>
        <mc:Fallback xmlns="">
          <p:sp>
            <p:nvSpPr>
              <p:cNvPr id="13" name="TextBox 12"/>
              <p:cNvSpPr txBox="1">
                <a:spLocks noRot="1" noChangeAspect="1" noMove="1" noResize="1" noEditPoints="1" noAdjustHandles="1" noChangeArrowheads="1" noChangeShapeType="1" noTextEdit="1"/>
              </p:cNvSpPr>
              <p:nvPr/>
            </p:nvSpPr>
            <p:spPr>
              <a:xfrm>
                <a:off x="2120894" y="5907564"/>
                <a:ext cx="3454407" cy="369332"/>
              </a:xfrm>
              <a:prstGeom prst="rect">
                <a:avLst/>
              </a:prstGeom>
              <a:blipFill rotWithShape="1">
                <a:blip r:embed="rId6"/>
                <a:stretch>
                  <a:fillRect l="-1587" t="-8197" b="-24590"/>
                </a:stretch>
              </a:blipFill>
            </p:spPr>
            <p:txBody>
              <a:bodyPr/>
              <a:lstStyle/>
              <a:p>
                <a:r>
                  <a:rPr lang="fr-FR">
                    <a:noFill/>
                  </a:rPr>
                  <a:t> </a:t>
                </a:r>
              </a:p>
            </p:txBody>
          </p:sp>
        </mc:Fallback>
      </mc:AlternateContent>
    </p:spTree>
    <p:extLst>
      <p:ext uri="{BB962C8B-B14F-4D97-AF65-F5344CB8AC3E}">
        <p14:creationId xmlns:p14="http://schemas.microsoft.com/office/powerpoint/2010/main" val="34946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2" grpId="0" animBg="1"/>
      <p:bldP spid="4"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RTE Solution</a:t>
            </a:r>
          </a:p>
        </p:txBody>
      </p:sp>
      <mc:AlternateContent xmlns:mc="http://schemas.openxmlformats.org/markup-compatibility/2006" xmlns:a14="http://schemas.microsoft.com/office/drawing/2010/main">
        <mc:Choice Requires="a14">
          <p:sp>
            <p:nvSpPr>
              <p:cNvPr id="9" name="Content Placeholder 2"/>
              <p:cNvSpPr txBox="1">
                <a:spLocks/>
              </p:cNvSpPr>
              <p:nvPr/>
            </p:nvSpPr>
            <p:spPr bwMode="auto">
              <a:xfrm>
                <a:off x="379293" y="2895600"/>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We introduce an integro-differential operator </a:t>
                </a:r>
                <a14:m>
                  <m:oMath xmlns:m="http://schemas.openxmlformats.org/officeDocument/2006/math">
                    <m:r>
                      <a:rPr lang="en-US" sz="1800" i="1" smtClean="0">
                        <a:latin typeface="Cambria Math"/>
                        <a:ea typeface="Cambria Math"/>
                      </a:rPr>
                      <m:t>ℒ</m:t>
                    </m:r>
                  </m:oMath>
                </a14:m>
                <a:r>
                  <a:rPr lang="en-US" sz="1800" dirty="0" smtClean="0">
                    <a:latin typeface="Gotham-Bold" charset="0"/>
                  </a:rPr>
                  <a:t>:</a:t>
                </a:r>
              </a:p>
            </p:txBody>
          </p:sp>
        </mc:Choice>
        <mc:Fallback xmlns="">
          <p:sp>
            <p:nvSpPr>
              <p:cNvPr id="9" name="Content Placeholder 2"/>
              <p:cNvSpPr txBox="1">
                <a:spLocks noRot="1" noChangeAspect="1" noMove="1" noResize="1" noEditPoints="1" noAdjustHandles="1" noChangeArrowheads="1" noChangeShapeType="1" noTextEdit="1"/>
              </p:cNvSpPr>
              <p:nvPr/>
            </p:nvSpPr>
            <p:spPr bwMode="auto">
              <a:xfrm>
                <a:off x="379293" y="2895600"/>
                <a:ext cx="8229600" cy="457200"/>
              </a:xfrm>
              <a:prstGeom prst="rect">
                <a:avLst/>
              </a:prstGeom>
              <a:blipFill rotWithShape="1">
                <a:blip r:embed="rId3"/>
                <a:stretch>
                  <a:fillRect l="-593" t="-6667" b="-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97657" y="3581400"/>
                <a:ext cx="29928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ℒ</m:t>
                      </m:r>
                      <m:d>
                        <m:dPr>
                          <m:begChr m:val="["/>
                          <m:endChr m:val="]"/>
                          <m:ctrlPr>
                            <a:rPr lang="fr-FR" b="0" i="1" smtClean="0">
                              <a:latin typeface="Cambria Math"/>
                            </a:rPr>
                          </m:ctrlPr>
                        </m:dPr>
                        <m:e>
                          <m:sSup>
                            <m:sSupPr>
                              <m:ctrlPr>
                                <a:rPr lang="fr-FR" b="0" i="1" smtClean="0">
                                  <a:latin typeface="Cambria Math"/>
                                </a:rPr>
                              </m:ctrlPr>
                            </m:sSupPr>
                            <m:e>
                              <m:r>
                                <a:rPr lang="fr-FR" b="0" i="1" smtClean="0">
                                  <a:latin typeface="Cambria Math"/>
                                </a:rPr>
                                <m:t>𝐼</m:t>
                              </m:r>
                            </m:e>
                            <m:sup>
                              <m:r>
                                <a:rPr lang="fr-FR" b="0" i="1" smtClean="0">
                                  <a:latin typeface="Cambria Math"/>
                                </a:rPr>
                                <m:t>𝑚</m:t>
                              </m:r>
                            </m:sup>
                          </m:sSup>
                          <m:d>
                            <m:dPr>
                              <m:ctrlPr>
                                <a:rPr lang="fr-FR" b="0" i="1" smtClean="0">
                                  <a:latin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 </m:t>
                              </m:r>
                            </m:e>
                          </m:d>
                        </m:e>
                      </m:d>
                      <m:r>
                        <a:rPr lang="fr-FR" b="0" i="1" smtClean="0">
                          <a:latin typeface="Cambria Math"/>
                          <a:ea typeface="Cambria Math"/>
                        </a:rPr>
                        <m:t>= </m:t>
                      </m:r>
                      <m:sSup>
                        <m:sSupPr>
                          <m:ctrlPr>
                            <a:rPr lang="fr-FR" b="0" i="1" smtClean="0">
                              <a:latin typeface="Cambria Math"/>
                              <a:ea typeface="Cambria Math"/>
                            </a:rPr>
                          </m:ctrlPr>
                        </m:sSupPr>
                        <m:e>
                          <m:r>
                            <a:rPr lang="fr-FR" b="0" i="1" smtClean="0">
                              <a:latin typeface="Cambria Math"/>
                              <a:ea typeface="Cambria Math"/>
                            </a:rPr>
                            <m:t>𝑄</m:t>
                          </m:r>
                        </m:e>
                        <m:sup>
                          <m:r>
                            <a:rPr lang="fr-FR" b="0" i="1" smtClean="0">
                              <a:latin typeface="Cambria Math"/>
                              <a:ea typeface="Cambria Math"/>
                            </a:rPr>
                            <m:t>𝑚</m:t>
                          </m:r>
                        </m:sup>
                      </m:sSup>
                      <m:r>
                        <a:rPr lang="fr-FR" b="0" i="1" smtClean="0">
                          <a:latin typeface="Cambria Math"/>
                          <a:ea typeface="Cambria Math"/>
                        </a:rPr>
                        <m:t>(</m:t>
                      </m:r>
                      <m:r>
                        <a:rPr lang="fr-FR" b="0" i="1" smtClean="0">
                          <a:latin typeface="Cambria Math"/>
                          <a:ea typeface="Cambria Math"/>
                        </a:rPr>
                        <m:t>𝜏</m:t>
                      </m:r>
                      <m:r>
                        <a:rPr lang="fr-FR" b="0" i="1" smtClean="0">
                          <a:latin typeface="Cambria Math"/>
                          <a:ea typeface="Cambria Math"/>
                        </a:rPr>
                        <m:t>,</m:t>
                      </m:r>
                      <m:r>
                        <a:rPr lang="fr-FR" i="1">
                          <a:latin typeface="Cambria Math"/>
                          <a:ea typeface="Cambria Math"/>
                        </a:rPr>
                        <m:t>𝜇</m:t>
                      </m:r>
                      <m:r>
                        <a:rPr lang="fr-FR" i="1">
                          <a:latin typeface="Cambria Math"/>
                          <a:ea typeface="Cambria Math"/>
                        </a:rPr>
                        <m:t>,</m:t>
                      </m:r>
                      <m:sSub>
                        <m:sSubPr>
                          <m:ctrlPr>
                            <a:rPr lang="fr-FR" i="1">
                              <a:latin typeface="Cambria Math"/>
                              <a:ea typeface="Cambria Math"/>
                            </a:rPr>
                          </m:ctrlPr>
                        </m:sSubPr>
                        <m:e>
                          <m:r>
                            <a:rPr lang="fr-FR" i="1">
                              <a:latin typeface="Cambria Math"/>
                              <a:ea typeface="Cambria Math"/>
                            </a:rPr>
                            <m:t>𝜇</m:t>
                          </m:r>
                        </m:e>
                        <m:sub>
                          <m:r>
                            <a:rPr lang="fr-FR" i="1">
                              <a:latin typeface="Cambria Math"/>
                              <a:ea typeface="Cambria Math"/>
                            </a:rPr>
                            <m:t>𝑖𝑛</m:t>
                          </m:r>
                        </m:sub>
                      </m:sSub>
                      <m:r>
                        <a:rPr lang="fr-FR" b="0" i="1" smtClean="0">
                          <a:latin typeface="Cambria Math"/>
                          <a:ea typeface="Cambria Math"/>
                        </a:rPr>
                        <m:t>)</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2997657" y="3581400"/>
                <a:ext cx="2992871" cy="369332"/>
              </a:xfrm>
              <a:prstGeom prst="rect">
                <a:avLst/>
              </a:prstGeom>
              <a:blipFill rotWithShape="1">
                <a:blip r:embed="rId4"/>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bwMode="auto">
              <a:xfrm>
                <a:off x="353893" y="4724400"/>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fr-FR" sz="1800" dirty="0" smtClean="0">
                    <a:latin typeface="Gotham-Bold" charset="0"/>
                  </a:rPr>
                  <a:t>Needs to be solved for each </a:t>
                </a:r>
                <a14:m>
                  <m:oMath xmlns:m="http://schemas.openxmlformats.org/officeDocument/2006/math">
                    <m:sSub>
                      <m:sSubPr>
                        <m:ctrlPr>
                          <a:rPr lang="fr-FR" sz="1800" i="1" smtClean="0">
                            <a:latin typeface="Cambria Math"/>
                          </a:rPr>
                        </m:ctrlPr>
                      </m:sSubPr>
                      <m:e>
                        <m:r>
                          <a:rPr lang="fr-FR" sz="1800" i="1" smtClean="0">
                            <a:latin typeface="Cambria Math"/>
                            <a:ea typeface="Cambria Math"/>
                          </a:rPr>
                          <m:t>𝜇</m:t>
                        </m:r>
                      </m:e>
                      <m:sub>
                        <m:r>
                          <a:rPr lang="fr-FR" sz="1800" b="0" i="1" smtClean="0">
                            <a:latin typeface="Cambria Math"/>
                          </a:rPr>
                          <m:t>𝑖𝑛</m:t>
                        </m:r>
                      </m:sub>
                    </m:sSub>
                  </m:oMath>
                </a14:m>
                <a:r>
                  <a:rPr lang="en-US" sz="1800" dirty="0" smtClean="0">
                    <a:latin typeface="Gotham-Bold" charset="0"/>
                  </a:rPr>
                  <a:t> and </a:t>
                </a:r>
                <a14:m>
                  <m:oMath xmlns:m="http://schemas.openxmlformats.org/officeDocument/2006/math">
                    <m:r>
                      <a:rPr lang="en-US" sz="1800" i="1" smtClean="0">
                        <a:latin typeface="Cambria Math"/>
                        <a:ea typeface="Cambria Math"/>
                      </a:rPr>
                      <m:t>𝜇</m:t>
                    </m:r>
                  </m:oMath>
                </a14:m>
                <a:endParaRPr lang="en-US" sz="1800" dirty="0" smtClean="0">
                  <a:latin typeface="Gotham-Bold"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bwMode="auto">
              <a:xfrm>
                <a:off x="353893" y="4724400"/>
                <a:ext cx="8229600" cy="457200"/>
              </a:xfrm>
              <a:prstGeom prst="rect">
                <a:avLst/>
              </a:prstGeom>
              <a:blipFill rotWithShape="1">
                <a:blip r:embed="rId5"/>
                <a:stretch>
                  <a:fillRect l="-593" t="-6667" b="-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86305" y="1877976"/>
                <a:ext cx="7015575" cy="712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f>
                        <m:fPr>
                          <m:ctrlPr>
                            <a:rPr lang="fr-FR" b="0" i="1" smtClean="0">
                              <a:latin typeface="Cambria Math"/>
                              <a:ea typeface="Cambria Math"/>
                            </a:rPr>
                          </m:ctrlPr>
                        </m:fPr>
                        <m:num>
                          <m:r>
                            <a:rPr lang="fr-FR" b="0" i="1" smtClean="0">
                              <a:latin typeface="Cambria Math"/>
                              <a:ea typeface="Cambria Math"/>
                            </a:rPr>
                            <m:t>𝜕</m:t>
                          </m:r>
                        </m:num>
                        <m:den>
                          <m:r>
                            <a:rPr lang="fr-FR" b="0" i="1" smtClean="0">
                              <a:latin typeface="Cambria Math"/>
                              <a:ea typeface="Cambria Math"/>
                            </a:rPr>
                            <m:t>𝜕𝜏</m:t>
                          </m:r>
                        </m:den>
                      </m:f>
                      <m:sSup>
                        <m:sSupPr>
                          <m:ctrlPr>
                            <a:rPr lang="fr-FR" b="0" i="1" smtClean="0">
                              <a:latin typeface="Cambria Math"/>
                              <a:ea typeface="Cambria Math"/>
                            </a:rPr>
                          </m:ctrlPr>
                        </m:sSupPr>
                        <m:e>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sSup>
                        <m:sSupPr>
                          <m:ctrlPr>
                            <a:rPr lang="fr-FR" b="0" i="1" smtClean="0">
                              <a:latin typeface="Cambria Math"/>
                              <a:ea typeface="Cambria Math"/>
                            </a:rPr>
                          </m:ctrlPr>
                        </m:sSupPr>
                        <m:e>
                          <m:r>
                            <a:rPr lang="fr-FR" b="0" i="1" smtClean="0">
                              <a:latin typeface="Cambria Math"/>
                              <a:ea typeface="Cambria Math"/>
                            </a:rPr>
                            <m:t>+</m:t>
                          </m:r>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r>
                        <a:rPr lang="fr-FR" b="0" i="1" smtClean="0">
                          <a:latin typeface="Cambria Math"/>
                          <a:ea typeface="Cambria Math"/>
                        </a:rPr>
                        <m:t>−</m:t>
                      </m:r>
                      <m:f>
                        <m:fPr>
                          <m:ctrlPr>
                            <a:rPr lang="fr-FR" b="0" i="1" smtClean="0">
                              <a:solidFill>
                                <a:schemeClr val="tx1"/>
                              </a:solidFill>
                              <a:latin typeface="Cambria Math"/>
                              <a:ea typeface="Cambria Math"/>
                            </a:rPr>
                          </m:ctrlPr>
                        </m:fPr>
                        <m:num>
                          <m:r>
                            <a:rPr lang="fr-FR" b="0" i="1" smtClean="0">
                              <a:solidFill>
                                <a:schemeClr val="tx1"/>
                              </a:solidFill>
                              <a:latin typeface="Cambria Math"/>
                              <a:ea typeface="Cambria Math"/>
                            </a:rPr>
                            <m:t>𝜔</m:t>
                          </m:r>
                        </m:num>
                        <m:den>
                          <m:r>
                            <a:rPr lang="fr-FR" b="0" i="1" smtClean="0">
                              <a:solidFill>
                                <a:schemeClr val="tx1"/>
                              </a:solidFill>
                              <a:latin typeface="Cambria Math"/>
                              <a:ea typeface="Cambria Math"/>
                            </a:rPr>
                            <m:t>2</m:t>
                          </m:r>
                        </m:den>
                      </m:f>
                      <m:nary>
                        <m:naryPr>
                          <m:ctrlPr>
                            <a:rPr lang="fr-FR" b="0" i="1" smtClean="0">
                              <a:solidFill>
                                <a:schemeClr val="tx1"/>
                              </a:solidFill>
                              <a:latin typeface="Cambria Math"/>
                              <a:ea typeface="Cambria Math"/>
                            </a:rPr>
                          </m:ctrlPr>
                        </m:naryPr>
                        <m:sub>
                          <m:r>
                            <m:rPr>
                              <m:brk m:alnAt="23"/>
                            </m:rPr>
                            <a:rPr lang="fr-FR" b="0" i="1" smtClean="0">
                              <a:solidFill>
                                <a:schemeClr val="tx1"/>
                              </a:solidFill>
                              <a:latin typeface="Cambria Math"/>
                              <a:ea typeface="Cambria Math"/>
                            </a:rPr>
                            <m:t>−</m:t>
                          </m:r>
                          <m:r>
                            <a:rPr lang="fr-FR" b="0" i="1" smtClean="0">
                              <a:solidFill>
                                <a:schemeClr val="tx1"/>
                              </a:solidFill>
                              <a:latin typeface="Cambria Math"/>
                              <a:ea typeface="Cambria Math"/>
                            </a:rPr>
                            <m:t>1</m:t>
                          </m:r>
                        </m:sub>
                        <m:sup>
                          <m:r>
                            <a:rPr lang="fr-FR" b="0" i="1" smtClean="0">
                              <a:solidFill>
                                <a:schemeClr val="tx1"/>
                              </a:solidFill>
                              <a:latin typeface="Cambria Math"/>
                              <a:ea typeface="Cambria Math"/>
                            </a:rPr>
                            <m:t>1</m:t>
                          </m:r>
                        </m:sup>
                        <m:e>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𝑝</m:t>
                              </m:r>
                            </m:e>
                            <m:sup>
                              <m:r>
                                <a:rPr lang="fr-FR" b="0" i="1" smtClean="0">
                                  <a:solidFill>
                                    <a:schemeClr val="tx1"/>
                                  </a:solidFill>
                                  <a:latin typeface="Cambria Math"/>
                                  <a:ea typeface="Cambria Math"/>
                                </a:rPr>
                                <m:t>𝑚</m:t>
                              </m:r>
                            </m:sup>
                          </m:sSup>
                          <m:d>
                            <m:dPr>
                              <m:ctrlPr>
                                <a:rPr lang="fr-FR" b="0" i="1" smtClean="0">
                                  <a:solidFill>
                                    <a:schemeClr val="tx1"/>
                                  </a:solidFill>
                                  <a:latin typeface="Cambria Math"/>
                                  <a:ea typeface="Cambria Math"/>
                                </a:rPr>
                              </m:ctrlPr>
                            </m:dPr>
                            <m:e>
                              <m:r>
                                <a:rPr lang="fr-FR" b="0" i="1" smtClean="0">
                                  <a:solidFill>
                                    <a:schemeClr val="tx1"/>
                                  </a:solidFill>
                                  <a:latin typeface="Cambria Math"/>
                                  <a:ea typeface="Cambria Math"/>
                                </a:rPr>
                                <m:t>𝜇</m:t>
                              </m:r>
                              <m:r>
                                <a:rPr lang="fr-FR" b="0" i="1" smtClean="0">
                                  <a:solidFill>
                                    <a:schemeClr val="tx1"/>
                                  </a:solidFill>
                                  <a:latin typeface="Cambria Math"/>
                                  <a:ea typeface="Cambria Math"/>
                                </a:rPr>
                                <m:t>,</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d>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𝐼</m:t>
                              </m:r>
                            </m:e>
                            <m:sup>
                              <m:r>
                                <a:rPr lang="fr-FR" b="0" i="1" smtClean="0">
                                  <a:solidFill>
                                    <a:schemeClr val="tx1"/>
                                  </a:solidFill>
                                  <a:latin typeface="Cambria Math"/>
                                  <a:ea typeface="Cambria Math"/>
                                </a:rPr>
                                <m:t>𝑚</m:t>
                              </m:r>
                            </m:sup>
                          </m:sSup>
                          <m:d>
                            <m:dPr>
                              <m:ctrlPr>
                                <a:rPr lang="fr-FR" b="0" i="1" smtClean="0">
                                  <a:solidFill>
                                    <a:schemeClr val="tx1"/>
                                  </a:solidFill>
                                  <a:latin typeface="Cambria Math"/>
                                  <a:ea typeface="Cambria Math"/>
                                </a:rPr>
                              </m:ctrlPr>
                            </m:dPr>
                            <m:e>
                              <m:r>
                                <a:rPr lang="fr-FR" b="0" i="1" smtClean="0">
                                  <a:solidFill>
                                    <a:schemeClr val="tx1"/>
                                  </a:solidFill>
                                  <a:latin typeface="Cambria Math"/>
                                  <a:ea typeface="Cambria Math"/>
                                </a:rPr>
                                <m:t>𝜏</m:t>
                              </m:r>
                              <m:r>
                                <a:rPr lang="fr-FR" b="0" i="1" smtClean="0">
                                  <a:solidFill>
                                    <a:schemeClr val="tx1"/>
                                  </a:solidFill>
                                  <a:latin typeface="Cambria Math"/>
                                  <a:ea typeface="Cambria Math"/>
                                </a:rPr>
                                <m:t>,</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d>
                          <m:r>
                            <a:rPr lang="fr-FR" b="0" i="1" smtClean="0">
                              <a:solidFill>
                                <a:schemeClr val="tx1"/>
                              </a:solidFill>
                              <a:latin typeface="Cambria Math"/>
                              <a:ea typeface="Cambria Math"/>
                            </a:rPr>
                            <m:t>𝑑</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nary>
                      <m:r>
                        <a:rPr lang="fr-FR" b="0" i="1" smtClean="0">
                          <a:solidFill>
                            <a:schemeClr val="tx1"/>
                          </a:solidFill>
                          <a:latin typeface="Cambria Math"/>
                          <a:ea typeface="Cambria Math"/>
                        </a:rPr>
                        <m:t>=</m:t>
                      </m:r>
                      <m:sSup>
                        <m:sSupPr>
                          <m:ctrlPr>
                            <a:rPr lang="fr-FR" b="0" i="1" smtClean="0">
                              <a:latin typeface="Cambria Math"/>
                              <a:ea typeface="Cambria Math"/>
                            </a:rPr>
                          </m:ctrlPr>
                        </m:sSupPr>
                        <m:e>
                          <m:r>
                            <a:rPr lang="fr-FR" b="0" i="1" smtClean="0">
                              <a:latin typeface="Cambria Math"/>
                              <a:ea typeface="Cambria Math"/>
                            </a:rPr>
                            <m:t>𝑄</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i="1">
                              <a:latin typeface="Cambria Math"/>
                              <a:ea typeface="Cambria Math"/>
                            </a:rPr>
                            <m:t>,</m:t>
                          </m:r>
                          <m:sSub>
                            <m:sSubPr>
                              <m:ctrlPr>
                                <a:rPr lang="fr-FR" i="1">
                                  <a:latin typeface="Cambria Math"/>
                                  <a:ea typeface="Cambria Math"/>
                                </a:rPr>
                              </m:ctrlPr>
                            </m:sSubPr>
                            <m:e>
                              <m:r>
                                <a:rPr lang="fr-FR" i="1">
                                  <a:latin typeface="Cambria Math"/>
                                  <a:ea typeface="Cambria Math"/>
                                </a:rPr>
                                <m:t>𝜇</m:t>
                              </m:r>
                            </m:e>
                            <m:sub>
                              <m:r>
                                <a:rPr lang="fr-FR" i="1">
                                  <a:latin typeface="Cambria Math"/>
                                  <a:ea typeface="Cambria Math"/>
                                </a:rPr>
                                <m:t>𝑖𝑛</m:t>
                              </m:r>
                            </m:sub>
                          </m:sSub>
                        </m:e>
                      </m:d>
                    </m:oMath>
                  </m:oMathPara>
                </a14:m>
                <a:endParaRPr lang="fr-FR" b="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986305" y="1877976"/>
                <a:ext cx="7015575" cy="712824"/>
              </a:xfrm>
              <a:prstGeom prst="rect">
                <a:avLst/>
              </a:prstGeom>
              <a:blipFill rotWithShape="1">
                <a:blip r:embed="rId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7796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7675" y="731838"/>
            <a:ext cx="8229600" cy="944562"/>
          </a:xfrm>
        </p:spPr>
        <p:txBody>
          <a:bodyPr/>
          <a:lstStyle/>
          <a:p>
            <a:pPr algn="l"/>
            <a:r>
              <a:rPr lang="en-US" sz="2800" dirty="0" smtClean="0">
                <a:latin typeface="Gotham-Black" charset="0"/>
              </a:rPr>
              <a:t>RTE Solution</a:t>
            </a:r>
          </a:p>
        </p:txBody>
      </p:sp>
      <p:sp>
        <p:nvSpPr>
          <p:cNvPr id="6" name="Content Placeholder 2"/>
          <p:cNvSpPr txBox="1">
            <a:spLocks/>
          </p:cNvSpPr>
          <p:nvPr/>
        </p:nvSpPr>
        <p:spPr bwMode="auto">
          <a:xfrm>
            <a:off x="449546" y="2209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Standard solution is the combination of the </a:t>
            </a:r>
            <a:r>
              <a:rPr lang="en-US" sz="1800" dirty="0" smtClean="0">
                <a:solidFill>
                  <a:srgbClr val="0070C0"/>
                </a:solidFill>
                <a:latin typeface="Gotham-Bold" charset="0"/>
              </a:rPr>
              <a:t>homogeneous solution</a:t>
            </a:r>
            <a:r>
              <a:rPr lang="en-US" sz="1800" dirty="0" smtClean="0">
                <a:latin typeface="Gotham-Bold" charset="0"/>
              </a:rPr>
              <a:t>...</a:t>
            </a:r>
          </a:p>
        </p:txBody>
      </p:sp>
      <mc:AlternateContent xmlns:mc="http://schemas.openxmlformats.org/markup-compatibility/2006" xmlns:a14="http://schemas.microsoft.com/office/drawing/2010/main">
        <mc:Choice Requires="a14">
          <p:sp>
            <p:nvSpPr>
              <p:cNvPr id="7" name="TextBox 6"/>
              <p:cNvSpPr txBox="1"/>
              <p:nvPr/>
            </p:nvSpPr>
            <p:spPr>
              <a:xfrm>
                <a:off x="2906996" y="2698671"/>
                <a:ext cx="18746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ℒ</m:t>
                      </m:r>
                      <m:d>
                        <m:dPr>
                          <m:begChr m:val="["/>
                          <m:endChr m:val="]"/>
                          <m:ctrlPr>
                            <a:rPr lang="fr-FR" b="0" i="1" smtClean="0">
                              <a:latin typeface="Cambria Math"/>
                            </a:rPr>
                          </m:ctrlPr>
                        </m:dPr>
                        <m:e>
                          <m:sSubSup>
                            <m:sSubSupPr>
                              <m:ctrlPr>
                                <a:rPr lang="fr-FR" b="0" i="1" smtClean="0">
                                  <a:solidFill>
                                    <a:srgbClr val="0070C0"/>
                                  </a:solidFill>
                                  <a:latin typeface="Cambria Math"/>
                                </a:rPr>
                              </m:ctrlPr>
                            </m:sSubSupPr>
                            <m:e>
                              <m:r>
                                <a:rPr lang="fr-FR" b="0" i="1" smtClean="0">
                                  <a:solidFill>
                                    <a:srgbClr val="0070C0"/>
                                  </a:solidFill>
                                  <a:latin typeface="Cambria Math"/>
                                </a:rPr>
                                <m:t>𝐼</m:t>
                              </m:r>
                            </m:e>
                            <m:sub>
                              <m:r>
                                <a:rPr lang="fr-FR" b="0" i="1" smtClean="0">
                                  <a:solidFill>
                                    <a:srgbClr val="0070C0"/>
                                  </a:solidFill>
                                  <a:latin typeface="Cambria Math"/>
                                </a:rPr>
                                <m:t>h</m:t>
                              </m:r>
                            </m:sub>
                            <m:sup>
                              <m:r>
                                <a:rPr lang="fr-FR" b="0" i="1" smtClean="0">
                                  <a:solidFill>
                                    <a:srgbClr val="0070C0"/>
                                  </a:solidFill>
                                  <a:latin typeface="Cambria Math"/>
                                </a:rPr>
                                <m:t>𝑚</m:t>
                              </m:r>
                            </m:sup>
                          </m:sSubSup>
                          <m:r>
                            <a:rPr lang="fr-FR" b="0" i="1" smtClean="0">
                              <a:solidFill>
                                <a:srgbClr val="0070C0"/>
                              </a:solidFill>
                              <a:latin typeface="Cambria Math"/>
                            </a:rPr>
                            <m:t> </m:t>
                          </m:r>
                          <m:d>
                            <m:dPr>
                              <m:ctrlPr>
                                <a:rPr lang="fr-FR" b="0" i="1" smtClean="0">
                                  <a:solidFill>
                                    <a:srgbClr val="0070C0"/>
                                  </a:solidFill>
                                  <a:latin typeface="Cambria Math"/>
                                </a:rPr>
                              </m:ctrlPr>
                            </m:dPr>
                            <m:e>
                              <m:r>
                                <a:rPr lang="fr-FR" b="0" i="1" smtClean="0">
                                  <a:solidFill>
                                    <a:srgbClr val="0070C0"/>
                                  </a:solidFill>
                                  <a:latin typeface="Cambria Math"/>
                                  <a:ea typeface="Cambria Math"/>
                                </a:rPr>
                                <m:t>𝜏</m:t>
                              </m:r>
                              <m:r>
                                <a:rPr lang="fr-FR" b="0" i="1" smtClean="0">
                                  <a:solidFill>
                                    <a:srgbClr val="0070C0"/>
                                  </a:solidFill>
                                  <a:latin typeface="Cambria Math"/>
                                  <a:ea typeface="Cambria Math"/>
                                </a:rPr>
                                <m:t>,</m:t>
                              </m:r>
                              <m:sSub>
                                <m:sSubPr>
                                  <m:ctrlPr>
                                    <a:rPr lang="fr-FR" b="0" i="1" smtClean="0">
                                      <a:solidFill>
                                        <a:srgbClr val="0070C0"/>
                                      </a:solidFill>
                                      <a:latin typeface="Cambria Math"/>
                                      <a:ea typeface="Cambria Math"/>
                                    </a:rPr>
                                  </m:ctrlPr>
                                </m:sSubPr>
                                <m:e>
                                  <m:r>
                                    <a:rPr lang="fr-FR" b="0" i="1" smtClean="0">
                                      <a:solidFill>
                                        <a:srgbClr val="0070C0"/>
                                      </a:solidFill>
                                      <a:latin typeface="Cambria Math"/>
                                      <a:ea typeface="Cambria Math"/>
                                    </a:rPr>
                                    <m:t>𝜇</m:t>
                                  </m:r>
                                </m:e>
                                <m:sub>
                                  <m:r>
                                    <a:rPr lang="fr-FR" b="0" i="1" smtClean="0">
                                      <a:solidFill>
                                        <a:srgbClr val="0070C0"/>
                                      </a:solidFill>
                                      <a:latin typeface="Cambria Math"/>
                                      <a:ea typeface="Cambria Math"/>
                                    </a:rPr>
                                    <m:t>𝑖</m:t>
                                  </m:r>
                                </m:sub>
                              </m:sSub>
                            </m:e>
                          </m:d>
                        </m:e>
                      </m:d>
                      <m:r>
                        <a:rPr lang="fr-FR" b="0" i="1" smtClean="0">
                          <a:latin typeface="Cambria Math"/>
                          <a:ea typeface="Cambria Math"/>
                        </a:rPr>
                        <m:t>=0</m:t>
                      </m:r>
                    </m:oMath>
                  </m:oMathPara>
                </a14:m>
                <a:endParaRPr lang="fr-FR" dirty="0"/>
              </a:p>
            </p:txBody>
          </p:sp>
        </mc:Choice>
        <mc:Fallback xmlns="">
          <p:sp>
            <p:nvSpPr>
              <p:cNvPr id="7" name="TextBox 6"/>
              <p:cNvSpPr txBox="1">
                <a:spLocks noRot="1" noChangeAspect="1" noMove="1" noResize="1" noEditPoints="1" noAdjustHandles="1" noChangeArrowheads="1" noChangeShapeType="1" noTextEdit="1"/>
              </p:cNvSpPr>
              <p:nvPr/>
            </p:nvSpPr>
            <p:spPr>
              <a:xfrm>
                <a:off x="2906996" y="2698671"/>
                <a:ext cx="1874616" cy="369332"/>
              </a:xfrm>
              <a:prstGeom prst="rect">
                <a:avLst/>
              </a:prstGeom>
              <a:blipFill rotWithShape="1">
                <a:blip r:embed="rId3"/>
                <a:stretch>
                  <a:fillRect b="-6667"/>
                </a:stretch>
              </a:blipFill>
            </p:spPr>
            <p:txBody>
              <a:bodyPr/>
              <a:lstStyle/>
              <a:p>
                <a:r>
                  <a:rPr lang="fr-FR">
                    <a:noFill/>
                  </a:rPr>
                  <a:t> </a:t>
                </a:r>
              </a:p>
            </p:txBody>
          </p:sp>
        </mc:Fallback>
      </mc:AlternateContent>
      <p:sp>
        <p:nvSpPr>
          <p:cNvPr id="8" name="Content Placeholder 2"/>
          <p:cNvSpPr txBox="1">
            <a:spLocks/>
          </p:cNvSpPr>
          <p:nvPr/>
        </p:nvSpPr>
        <p:spPr bwMode="auto">
          <a:xfrm>
            <a:off x="375103" y="3628571"/>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 and one </a:t>
            </a:r>
            <a:r>
              <a:rPr lang="en-US" sz="1800" dirty="0" smtClean="0">
                <a:solidFill>
                  <a:srgbClr val="FF0000"/>
                </a:solidFill>
                <a:latin typeface="Gotham-Bold" charset="0"/>
              </a:rPr>
              <a:t>particular solution</a:t>
            </a:r>
            <a:r>
              <a:rPr lang="en-US" sz="1800" dirty="0" smtClean="0">
                <a:latin typeface="Gotham-Bold" charset="0"/>
              </a:rPr>
              <a:t>.</a:t>
            </a:r>
          </a:p>
        </p:txBody>
      </p:sp>
      <mc:AlternateContent xmlns:mc="http://schemas.openxmlformats.org/markup-compatibility/2006" xmlns:a14="http://schemas.microsoft.com/office/drawing/2010/main">
        <mc:Choice Requires="a14">
          <p:sp>
            <p:nvSpPr>
              <p:cNvPr id="9" name="TextBox 8"/>
              <p:cNvSpPr txBox="1"/>
              <p:nvPr/>
            </p:nvSpPr>
            <p:spPr>
              <a:xfrm>
                <a:off x="2881596" y="4238171"/>
                <a:ext cx="3063211" cy="4104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ℒ</m:t>
                      </m:r>
                      <m:d>
                        <m:dPr>
                          <m:begChr m:val="["/>
                          <m:endChr m:val="]"/>
                          <m:ctrlPr>
                            <a:rPr lang="fr-FR" b="0" i="1" smtClean="0">
                              <a:latin typeface="Cambria Math"/>
                            </a:rPr>
                          </m:ctrlPr>
                        </m:dPr>
                        <m:e>
                          <m:sSubSup>
                            <m:sSubSupPr>
                              <m:ctrlPr>
                                <a:rPr lang="fr-FR" b="0" i="1" smtClean="0">
                                  <a:solidFill>
                                    <a:srgbClr val="FF0000"/>
                                  </a:solidFill>
                                  <a:latin typeface="Cambria Math"/>
                                </a:rPr>
                              </m:ctrlPr>
                            </m:sSubSupPr>
                            <m:e>
                              <m:r>
                                <a:rPr lang="fr-FR" b="0" i="1" smtClean="0">
                                  <a:solidFill>
                                    <a:srgbClr val="FF0000"/>
                                  </a:solidFill>
                                  <a:latin typeface="Cambria Math"/>
                                </a:rPr>
                                <m:t>𝐼</m:t>
                              </m:r>
                            </m:e>
                            <m:sub>
                              <m:r>
                                <a:rPr lang="fr-FR" b="0" i="1" smtClean="0">
                                  <a:solidFill>
                                    <a:srgbClr val="FF0000"/>
                                  </a:solidFill>
                                  <a:latin typeface="Cambria Math"/>
                                </a:rPr>
                                <m:t>𝑝</m:t>
                              </m:r>
                            </m:sub>
                            <m:sup>
                              <m:r>
                                <a:rPr lang="fr-FR" b="0" i="1" smtClean="0">
                                  <a:solidFill>
                                    <a:srgbClr val="FF0000"/>
                                  </a:solidFill>
                                  <a:latin typeface="Cambria Math"/>
                                </a:rPr>
                                <m:t>𝑚</m:t>
                              </m:r>
                            </m:sup>
                          </m:sSubSup>
                          <m:r>
                            <a:rPr lang="fr-FR" b="0" i="1" smtClean="0">
                              <a:solidFill>
                                <a:srgbClr val="FF0000"/>
                              </a:solidFill>
                              <a:latin typeface="Cambria Math"/>
                            </a:rPr>
                            <m:t> </m:t>
                          </m:r>
                          <m:d>
                            <m:dPr>
                              <m:ctrlPr>
                                <a:rPr lang="fr-FR" b="0" i="1" smtClean="0">
                                  <a:solidFill>
                                    <a:srgbClr val="FF0000"/>
                                  </a:solidFill>
                                  <a:latin typeface="Cambria Math"/>
                                </a:rPr>
                              </m:ctrlPr>
                            </m:dPr>
                            <m:e>
                              <m:r>
                                <a:rPr lang="fr-FR" b="0" i="1" smtClean="0">
                                  <a:solidFill>
                                    <a:srgbClr val="FF0000"/>
                                  </a:solidFill>
                                  <a:latin typeface="Cambria Math"/>
                                  <a:ea typeface="Cambria Math"/>
                                </a:rPr>
                                <m:t>𝜏</m:t>
                              </m:r>
                              <m:r>
                                <a:rPr lang="fr-FR" b="0" i="1" smtClean="0">
                                  <a:solidFill>
                                    <a:srgbClr val="FF0000"/>
                                  </a:solidFill>
                                  <a:latin typeface="Cambria Math"/>
                                  <a:ea typeface="Cambria Math"/>
                                </a:rPr>
                                <m:t>,</m:t>
                              </m:r>
                              <m:sSub>
                                <m:sSubPr>
                                  <m:ctrlPr>
                                    <a:rPr lang="fr-FR" b="0" i="1" smtClean="0">
                                      <a:solidFill>
                                        <a:srgbClr val="FF0000"/>
                                      </a:solidFill>
                                      <a:latin typeface="Cambria Math"/>
                                      <a:ea typeface="Cambria Math"/>
                                    </a:rPr>
                                  </m:ctrlPr>
                                </m:sSubPr>
                                <m:e>
                                  <m:r>
                                    <a:rPr lang="fr-FR" b="0" i="1" smtClean="0">
                                      <a:solidFill>
                                        <a:srgbClr val="FF0000"/>
                                      </a:solidFill>
                                      <a:latin typeface="Cambria Math"/>
                                      <a:ea typeface="Cambria Math"/>
                                    </a:rPr>
                                    <m:t>𝜇</m:t>
                                  </m:r>
                                </m:e>
                                <m:sub>
                                  <m:r>
                                    <a:rPr lang="fr-FR" b="0" i="1" smtClean="0">
                                      <a:solidFill>
                                        <a:srgbClr val="FF0000"/>
                                      </a:solidFill>
                                      <a:latin typeface="Cambria Math"/>
                                      <a:ea typeface="Cambria Math"/>
                                    </a:rPr>
                                    <m:t>𝑖</m:t>
                                  </m:r>
                                </m:sub>
                              </m:sSub>
                            </m:e>
                          </m:d>
                        </m:e>
                      </m:d>
                      <m:r>
                        <a:rPr lang="fr-FR" b="0" i="1" smtClean="0">
                          <a:latin typeface="Cambria Math"/>
                          <a:ea typeface="Cambria Math"/>
                        </a:rPr>
                        <m:t>= </m:t>
                      </m:r>
                      <m:sSup>
                        <m:sSupPr>
                          <m:ctrlPr>
                            <a:rPr lang="fr-FR" b="0" i="1" smtClean="0">
                              <a:latin typeface="Cambria Math"/>
                              <a:ea typeface="Cambria Math"/>
                            </a:rPr>
                          </m:ctrlPr>
                        </m:sSupPr>
                        <m:e>
                          <m:r>
                            <a:rPr lang="fr-FR" b="0" i="1" smtClean="0">
                              <a:latin typeface="Cambria Math"/>
                              <a:ea typeface="Cambria Math"/>
                            </a:rPr>
                            <m:t>𝑄</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i="1">
                              <a:latin typeface="Cambria Math"/>
                              <a:ea typeface="Cambria Math"/>
                            </a:rPr>
                            <m:t>,</m:t>
                          </m:r>
                          <m:sSub>
                            <m:sSubPr>
                              <m:ctrlPr>
                                <a:rPr lang="fr-FR" i="1">
                                  <a:latin typeface="Cambria Math"/>
                                  <a:ea typeface="Cambria Math"/>
                                </a:rPr>
                              </m:ctrlPr>
                            </m:sSubPr>
                            <m:e>
                              <m:r>
                                <a:rPr lang="fr-FR" i="1">
                                  <a:latin typeface="Cambria Math"/>
                                  <a:ea typeface="Cambria Math"/>
                                </a:rPr>
                                <m:t>𝜇</m:t>
                              </m:r>
                            </m:e>
                            <m:sub>
                              <m:r>
                                <a:rPr lang="fr-FR" i="1">
                                  <a:latin typeface="Cambria Math"/>
                                  <a:ea typeface="Cambria Math"/>
                                </a:rPr>
                                <m:t>𝑖𝑛</m:t>
                              </m:r>
                            </m:sub>
                          </m:sSub>
                        </m:e>
                      </m:d>
                    </m:oMath>
                  </m:oMathPara>
                </a14:m>
                <a:endParaRPr lang="fr-FR" dirty="0"/>
              </a:p>
            </p:txBody>
          </p:sp>
        </mc:Choice>
        <mc:Fallback xmlns="">
          <p:sp>
            <p:nvSpPr>
              <p:cNvPr id="9" name="TextBox 8"/>
              <p:cNvSpPr txBox="1">
                <a:spLocks noRot="1" noChangeAspect="1" noMove="1" noResize="1" noEditPoints="1" noAdjustHandles="1" noChangeArrowheads="1" noChangeShapeType="1" noTextEdit="1"/>
              </p:cNvSpPr>
              <p:nvPr/>
            </p:nvSpPr>
            <p:spPr>
              <a:xfrm>
                <a:off x="2881596" y="4238171"/>
                <a:ext cx="3063211" cy="410497"/>
              </a:xfrm>
              <a:prstGeom prst="rect">
                <a:avLst/>
              </a:prstGeom>
              <a:blipFill rotWithShape="1">
                <a:blip r:embed="rId4"/>
                <a:stretch>
                  <a:fillRect b="-294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25417" y="5562600"/>
                <a:ext cx="3417026" cy="390748"/>
              </a:xfrm>
              <a:prstGeom prst="rect">
                <a:avLst/>
              </a:prstGeom>
              <a:noFill/>
            </p:spPr>
            <p:txBody>
              <a:bodyPr wrap="none" rtlCol="0">
                <a:spAutoFit/>
              </a:bodyPr>
              <a:lstStyle/>
              <a:p>
                <a14:m>
                  <m:oMath xmlns:m="http://schemas.openxmlformats.org/officeDocument/2006/math">
                    <m:sSup>
                      <m:sSupPr>
                        <m:ctrlPr>
                          <a:rPr lang="fr-FR" b="0" i="1" smtClean="0">
                            <a:latin typeface="Cambria Math"/>
                          </a:rPr>
                        </m:ctrlPr>
                      </m:sSupPr>
                      <m:e>
                        <m:r>
                          <a:rPr lang="fr-FR" b="0" i="1" smtClean="0">
                            <a:latin typeface="Cambria Math"/>
                          </a:rPr>
                          <m:t>𝐼</m:t>
                        </m:r>
                      </m:e>
                      <m:sup>
                        <m:r>
                          <a:rPr lang="fr-FR" b="0" i="1" smtClean="0">
                            <a:latin typeface="Cambria Math"/>
                          </a:rPr>
                          <m:t>𝑚</m:t>
                        </m:r>
                      </m:sup>
                    </m:sSup>
                    <m:d>
                      <m:dPr>
                        <m:ctrlPr>
                          <a:rPr lang="fr-FR" b="0" i="1" smtClean="0">
                            <a:latin typeface="Cambria Math"/>
                          </a:rPr>
                        </m:ctrlPr>
                      </m:dPr>
                      <m:e>
                        <m:r>
                          <a:rPr lang="fr-FR" b="0" i="1" smtClean="0">
                            <a:latin typeface="Cambria Math"/>
                            <a:ea typeface="Cambria Math"/>
                          </a:rPr>
                          <m:t>𝜏</m:t>
                        </m:r>
                        <m:r>
                          <a:rPr lang="fr-FR" b="0" i="1" smtClean="0">
                            <a:latin typeface="Cambria Math"/>
                            <a:ea typeface="Cambria Math"/>
                          </a:rPr>
                          <m:t>,</m:t>
                        </m:r>
                        <m:sSub>
                          <m:sSubPr>
                            <m:ctrlPr>
                              <a:rPr lang="fr-FR" b="0" i="1" smtClean="0">
                                <a:latin typeface="Cambria Math"/>
                                <a:ea typeface="Cambria Math"/>
                              </a:rPr>
                            </m:ctrlPr>
                          </m:sSubPr>
                          <m:e>
                            <m:r>
                              <a:rPr lang="fr-FR" b="0" i="1" smtClean="0">
                                <a:latin typeface="Cambria Math"/>
                                <a:ea typeface="Cambria Math"/>
                              </a:rPr>
                              <m:t>𝜇</m:t>
                            </m:r>
                          </m:e>
                          <m:sub>
                            <m:r>
                              <a:rPr lang="fr-FR" b="0" i="1" smtClean="0">
                                <a:latin typeface="Cambria Math"/>
                                <a:ea typeface="Cambria Math"/>
                              </a:rPr>
                              <m:t>𝑖</m:t>
                            </m:r>
                          </m:sub>
                        </m:sSub>
                      </m:e>
                    </m:d>
                    <m:r>
                      <a:rPr lang="fr-FR" b="0" i="1" smtClean="0">
                        <a:latin typeface="Cambria Math"/>
                        <a:ea typeface="Cambria Math"/>
                      </a:rPr>
                      <m:t>=</m:t>
                    </m:r>
                  </m:oMath>
                </a14:m>
                <a:r>
                  <a:rPr lang="fr-FR" dirty="0" smtClean="0"/>
                  <a:t> </a:t>
                </a:r>
                <a14:m>
                  <m:oMath xmlns:m="http://schemas.openxmlformats.org/officeDocument/2006/math">
                    <m:sSubSup>
                      <m:sSubSupPr>
                        <m:ctrlPr>
                          <a:rPr lang="fr-FR" b="0" i="1" smtClean="0">
                            <a:solidFill>
                              <a:srgbClr val="0070C0"/>
                            </a:solidFill>
                            <a:latin typeface="Cambria Math"/>
                          </a:rPr>
                        </m:ctrlPr>
                      </m:sSubSupPr>
                      <m:e>
                        <m:r>
                          <a:rPr lang="fr-FR" b="0" i="1" smtClean="0">
                            <a:solidFill>
                              <a:srgbClr val="0070C0"/>
                            </a:solidFill>
                            <a:latin typeface="Cambria Math"/>
                          </a:rPr>
                          <m:t>𝐼</m:t>
                        </m:r>
                      </m:e>
                      <m:sub>
                        <m:r>
                          <a:rPr lang="fr-FR" b="0" i="1" smtClean="0">
                            <a:solidFill>
                              <a:srgbClr val="0070C0"/>
                            </a:solidFill>
                            <a:latin typeface="Cambria Math"/>
                          </a:rPr>
                          <m:t>h</m:t>
                        </m:r>
                      </m:sub>
                      <m:sup>
                        <m:r>
                          <a:rPr lang="fr-FR" b="0" i="1" smtClean="0">
                            <a:solidFill>
                              <a:srgbClr val="0070C0"/>
                            </a:solidFill>
                            <a:latin typeface="Cambria Math"/>
                          </a:rPr>
                          <m:t>𝑚</m:t>
                        </m:r>
                      </m:sup>
                    </m:sSubSup>
                    <m:r>
                      <a:rPr lang="fr-FR" b="0" i="1" smtClean="0">
                        <a:solidFill>
                          <a:srgbClr val="0070C0"/>
                        </a:solidFill>
                        <a:latin typeface="Cambria Math"/>
                      </a:rPr>
                      <m:t> </m:t>
                    </m:r>
                    <m:d>
                      <m:dPr>
                        <m:ctrlPr>
                          <a:rPr lang="fr-FR" b="0" i="1" smtClean="0">
                            <a:solidFill>
                              <a:srgbClr val="0070C0"/>
                            </a:solidFill>
                            <a:latin typeface="Cambria Math"/>
                          </a:rPr>
                        </m:ctrlPr>
                      </m:dPr>
                      <m:e>
                        <m:r>
                          <a:rPr lang="fr-FR" b="0" i="1" smtClean="0">
                            <a:solidFill>
                              <a:srgbClr val="0070C0"/>
                            </a:solidFill>
                            <a:latin typeface="Cambria Math"/>
                            <a:ea typeface="Cambria Math"/>
                          </a:rPr>
                          <m:t>𝜏</m:t>
                        </m:r>
                        <m:r>
                          <a:rPr lang="fr-FR" b="0" i="1" smtClean="0">
                            <a:solidFill>
                              <a:srgbClr val="0070C0"/>
                            </a:solidFill>
                            <a:latin typeface="Cambria Math"/>
                            <a:ea typeface="Cambria Math"/>
                          </a:rPr>
                          <m:t>,</m:t>
                        </m:r>
                        <m:sSub>
                          <m:sSubPr>
                            <m:ctrlPr>
                              <a:rPr lang="fr-FR" b="0" i="1" smtClean="0">
                                <a:solidFill>
                                  <a:srgbClr val="0070C0"/>
                                </a:solidFill>
                                <a:latin typeface="Cambria Math"/>
                                <a:ea typeface="Cambria Math"/>
                              </a:rPr>
                            </m:ctrlPr>
                          </m:sSubPr>
                          <m:e>
                            <m:r>
                              <a:rPr lang="fr-FR" b="0" i="1" smtClean="0">
                                <a:solidFill>
                                  <a:srgbClr val="0070C0"/>
                                </a:solidFill>
                                <a:latin typeface="Cambria Math"/>
                                <a:ea typeface="Cambria Math"/>
                              </a:rPr>
                              <m:t>𝜇</m:t>
                            </m:r>
                          </m:e>
                          <m:sub>
                            <m:r>
                              <a:rPr lang="fr-FR" b="0" i="1" smtClean="0">
                                <a:solidFill>
                                  <a:srgbClr val="0070C0"/>
                                </a:solidFill>
                                <a:latin typeface="Cambria Math"/>
                                <a:ea typeface="Cambria Math"/>
                              </a:rPr>
                              <m:t>𝑖</m:t>
                            </m:r>
                          </m:sub>
                        </m:sSub>
                      </m:e>
                    </m:d>
                  </m:oMath>
                </a14:m>
                <a:r>
                  <a:rPr lang="fr-FR" dirty="0" smtClean="0"/>
                  <a:t> + </a:t>
                </a:r>
                <a14:m>
                  <m:oMath xmlns:m="http://schemas.openxmlformats.org/officeDocument/2006/math">
                    <m:sSubSup>
                      <m:sSubSupPr>
                        <m:ctrlPr>
                          <a:rPr lang="fr-FR" b="0" i="1" smtClean="0">
                            <a:solidFill>
                              <a:srgbClr val="FF0000"/>
                            </a:solidFill>
                            <a:latin typeface="Cambria Math"/>
                          </a:rPr>
                        </m:ctrlPr>
                      </m:sSubSupPr>
                      <m:e>
                        <m:r>
                          <a:rPr lang="fr-FR" b="0" i="1" smtClean="0">
                            <a:solidFill>
                              <a:srgbClr val="FF0000"/>
                            </a:solidFill>
                            <a:latin typeface="Cambria Math"/>
                          </a:rPr>
                          <m:t>𝐼</m:t>
                        </m:r>
                      </m:e>
                      <m:sub>
                        <m:r>
                          <a:rPr lang="fr-FR" b="0" i="1" smtClean="0">
                            <a:solidFill>
                              <a:srgbClr val="FF0000"/>
                            </a:solidFill>
                            <a:latin typeface="Cambria Math"/>
                          </a:rPr>
                          <m:t>𝑝</m:t>
                        </m:r>
                      </m:sub>
                      <m:sup>
                        <m:r>
                          <a:rPr lang="fr-FR" b="0" i="1" smtClean="0">
                            <a:solidFill>
                              <a:srgbClr val="FF0000"/>
                            </a:solidFill>
                            <a:latin typeface="Cambria Math"/>
                          </a:rPr>
                          <m:t>𝑚</m:t>
                        </m:r>
                      </m:sup>
                    </m:sSubSup>
                    <m:r>
                      <a:rPr lang="fr-FR" b="0" i="1" smtClean="0">
                        <a:solidFill>
                          <a:srgbClr val="FF0000"/>
                        </a:solidFill>
                        <a:latin typeface="Cambria Math"/>
                      </a:rPr>
                      <m:t> </m:t>
                    </m:r>
                    <m:d>
                      <m:dPr>
                        <m:ctrlPr>
                          <a:rPr lang="fr-FR" b="0" i="1" smtClean="0">
                            <a:solidFill>
                              <a:srgbClr val="FF0000"/>
                            </a:solidFill>
                            <a:latin typeface="Cambria Math"/>
                          </a:rPr>
                        </m:ctrlPr>
                      </m:dPr>
                      <m:e>
                        <m:r>
                          <a:rPr lang="fr-FR" b="0" i="1" smtClean="0">
                            <a:solidFill>
                              <a:srgbClr val="FF0000"/>
                            </a:solidFill>
                            <a:latin typeface="Cambria Math"/>
                            <a:ea typeface="Cambria Math"/>
                          </a:rPr>
                          <m:t>𝜏</m:t>
                        </m:r>
                        <m:r>
                          <a:rPr lang="fr-FR" b="0" i="1" smtClean="0">
                            <a:solidFill>
                              <a:srgbClr val="FF0000"/>
                            </a:solidFill>
                            <a:latin typeface="Cambria Math"/>
                            <a:ea typeface="Cambria Math"/>
                          </a:rPr>
                          <m:t>,</m:t>
                        </m:r>
                        <m:sSub>
                          <m:sSubPr>
                            <m:ctrlPr>
                              <a:rPr lang="fr-FR" b="0" i="1" smtClean="0">
                                <a:solidFill>
                                  <a:srgbClr val="FF0000"/>
                                </a:solidFill>
                                <a:latin typeface="Cambria Math"/>
                                <a:ea typeface="Cambria Math"/>
                              </a:rPr>
                            </m:ctrlPr>
                          </m:sSubPr>
                          <m:e>
                            <m:r>
                              <a:rPr lang="fr-FR" b="0" i="1" smtClean="0">
                                <a:solidFill>
                                  <a:srgbClr val="FF0000"/>
                                </a:solidFill>
                                <a:latin typeface="Cambria Math"/>
                                <a:ea typeface="Cambria Math"/>
                              </a:rPr>
                              <m:t>𝜇</m:t>
                            </m:r>
                          </m:e>
                          <m:sub>
                            <m:r>
                              <a:rPr lang="fr-FR" b="0" i="1" smtClean="0">
                                <a:solidFill>
                                  <a:srgbClr val="FF0000"/>
                                </a:solidFill>
                                <a:latin typeface="Cambria Math"/>
                                <a:ea typeface="Cambria Math"/>
                              </a:rPr>
                              <m:t>𝑖</m:t>
                            </m:r>
                          </m:sub>
                        </m:sSub>
                      </m:e>
                    </m:d>
                  </m:oMath>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2525417" y="5562600"/>
                <a:ext cx="3417026" cy="390748"/>
              </a:xfrm>
              <a:prstGeom prst="rect">
                <a:avLst/>
              </a:prstGeom>
              <a:blipFill rotWithShape="1">
                <a:blip r:embed="rId5"/>
                <a:stretch>
                  <a:fillRect t="-7813" b="-17188"/>
                </a:stretch>
              </a:blipFill>
            </p:spPr>
            <p:txBody>
              <a:bodyPr/>
              <a:lstStyle/>
              <a:p>
                <a:r>
                  <a:rPr lang="fr-FR">
                    <a:noFill/>
                  </a:rPr>
                  <a:t> </a:t>
                </a:r>
              </a:p>
            </p:txBody>
          </p:sp>
        </mc:Fallback>
      </mc:AlternateContent>
    </p:spTree>
    <p:extLst>
      <p:ext uri="{BB962C8B-B14F-4D97-AF65-F5344CB8AC3E}">
        <p14:creationId xmlns:p14="http://schemas.microsoft.com/office/powerpoint/2010/main" val="282985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Painted materials:</a:t>
            </a:r>
          </a:p>
        </p:txBody>
      </p:sp>
      <p:grpSp>
        <p:nvGrpSpPr>
          <p:cNvPr id="7" name="Group 6"/>
          <p:cNvGrpSpPr/>
          <p:nvPr/>
        </p:nvGrpSpPr>
        <p:grpSpPr>
          <a:xfrm>
            <a:off x="1087903" y="4648200"/>
            <a:ext cx="6477000" cy="1549643"/>
            <a:chOff x="1087903" y="4648200"/>
            <a:chExt cx="6477000" cy="1549643"/>
          </a:xfrm>
        </p:grpSpPr>
        <p:sp>
          <p:nvSpPr>
            <p:cNvPr id="3" name="Rounded Rectangle 2"/>
            <p:cNvSpPr/>
            <p:nvPr/>
          </p:nvSpPr>
          <p:spPr>
            <a:xfrm>
              <a:off x="1087903" y="4648200"/>
              <a:ext cx="6442294" cy="1549643"/>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cxnSp>
          <p:nvCxnSpPr>
            <p:cNvPr id="5" name="Straight Connector 4"/>
            <p:cNvCxnSpPr/>
            <p:nvPr/>
          </p:nvCxnSpPr>
          <p:spPr>
            <a:xfrm>
              <a:off x="1087903" y="4648200"/>
              <a:ext cx="64770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177706" y="6197843"/>
            <a:ext cx="6262688" cy="259780"/>
            <a:chOff x="2195512" y="4405761"/>
            <a:chExt cx="4953000" cy="76200"/>
          </a:xfrm>
        </p:grpSpPr>
        <p:cxnSp>
          <p:nvCxnSpPr>
            <p:cNvPr id="40" name="Straight Connector 39"/>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1583119" y="4863560"/>
            <a:ext cx="5338068" cy="1089593"/>
            <a:chOff x="1583119" y="4863560"/>
            <a:chExt cx="5338068" cy="1089593"/>
          </a:xfrm>
        </p:grpSpPr>
        <p:sp>
          <p:nvSpPr>
            <p:cNvPr id="4" name="Oval 3"/>
            <p:cNvSpPr/>
            <p:nvPr/>
          </p:nvSpPr>
          <p:spPr>
            <a:xfrm>
              <a:off x="4921725" y="543027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6" name="Oval 55"/>
            <p:cNvSpPr/>
            <p:nvPr/>
          </p:nvSpPr>
          <p:spPr>
            <a:xfrm rot="5400000">
              <a:off x="5318122" y="474015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0" name="Oval 59"/>
            <p:cNvSpPr/>
            <p:nvPr/>
          </p:nvSpPr>
          <p:spPr>
            <a:xfrm rot="-2160000">
              <a:off x="6011690" y="5439530"/>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2" name="Oval 61"/>
            <p:cNvSpPr/>
            <p:nvPr/>
          </p:nvSpPr>
          <p:spPr>
            <a:xfrm rot="2160000" flipV="1">
              <a:off x="6705851" y="4880069"/>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3" name="Oval 62"/>
            <p:cNvSpPr/>
            <p:nvPr/>
          </p:nvSpPr>
          <p:spPr>
            <a:xfrm rot="2160000" flipH="1">
              <a:off x="1901498" y="5381113"/>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4" name="Oval 63"/>
            <p:cNvSpPr/>
            <p:nvPr/>
          </p:nvSpPr>
          <p:spPr>
            <a:xfrm rot="-2160000">
              <a:off x="1583119" y="4894885"/>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5" name="Oval 64"/>
            <p:cNvSpPr/>
            <p:nvPr/>
          </p:nvSpPr>
          <p:spPr>
            <a:xfrm rot="2160000" flipV="1">
              <a:off x="3509907" y="4976831"/>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6" name="Oval 65"/>
            <p:cNvSpPr/>
            <p:nvPr/>
          </p:nvSpPr>
          <p:spPr>
            <a:xfrm rot="5400000">
              <a:off x="2719998" y="4791199"/>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7" name="Oval 66"/>
            <p:cNvSpPr/>
            <p:nvPr/>
          </p:nvSpPr>
          <p:spPr>
            <a:xfrm>
              <a:off x="2581909" y="5495953"/>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8" name="Oval 67"/>
            <p:cNvSpPr/>
            <p:nvPr/>
          </p:nvSpPr>
          <p:spPr>
            <a:xfrm rot="2160000" flipH="1">
              <a:off x="3907819" y="5446787"/>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118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7675" y="731838"/>
            <a:ext cx="8229600" cy="944562"/>
          </a:xfrm>
        </p:spPr>
        <p:txBody>
          <a:bodyPr/>
          <a:lstStyle/>
          <a:p>
            <a:pPr algn="l"/>
            <a:r>
              <a:rPr lang="en-US" sz="2800" dirty="0" smtClean="0">
                <a:latin typeface="Gotham-Black" charset="0"/>
              </a:rPr>
              <a:t>RTE Solution</a:t>
            </a:r>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375103" y="2209800"/>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The </a:t>
                </a:r>
                <a:r>
                  <a:rPr lang="en-US" sz="1800" dirty="0" smtClean="0">
                    <a:solidFill>
                      <a:srgbClr val="0070C0"/>
                    </a:solidFill>
                    <a:latin typeface="Gotham-Bold" charset="0"/>
                  </a:rPr>
                  <a:t>homogeneous solution</a:t>
                </a:r>
                <a:r>
                  <a:rPr lang="en-US" sz="1800" dirty="0" smtClean="0">
                    <a:latin typeface="Gotham-Bold" charset="0"/>
                  </a:rPr>
                  <a:t> is independant of </a:t>
                </a:r>
                <a14:m>
                  <m:oMath xmlns:m="http://schemas.openxmlformats.org/officeDocument/2006/math">
                    <m:sSub>
                      <m:sSubPr>
                        <m:ctrlPr>
                          <a:rPr lang="en-US" sz="1800" i="1" smtClean="0">
                            <a:latin typeface="Cambria Math"/>
                          </a:rPr>
                        </m:ctrlPr>
                      </m:sSubPr>
                      <m:e>
                        <m:r>
                          <a:rPr lang="en-US" sz="1800" i="1" smtClean="0">
                            <a:latin typeface="Cambria Math"/>
                            <a:ea typeface="Cambria Math"/>
                          </a:rPr>
                          <m:t>𝜇</m:t>
                        </m:r>
                      </m:e>
                      <m:sub>
                        <m:r>
                          <a:rPr lang="fr-FR" sz="1800" b="0" i="1" smtClean="0">
                            <a:latin typeface="Cambria Math"/>
                          </a:rPr>
                          <m:t>𝑖𝑛</m:t>
                        </m:r>
                      </m:sub>
                    </m:sSub>
                  </m:oMath>
                </a14:m>
                <a:endParaRPr lang="en-US" sz="1800" dirty="0" smtClean="0">
                  <a:latin typeface="Gotham-Bold"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375103" y="2209800"/>
                <a:ext cx="8229600" cy="457200"/>
              </a:xfrm>
              <a:prstGeom prst="rect">
                <a:avLst/>
              </a:prstGeom>
              <a:blipFill rotWithShape="1">
                <a:blip r:embed="rId3"/>
                <a:stretch>
                  <a:fillRect l="-667" t="-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bwMode="auto">
              <a:xfrm>
                <a:off x="375103" y="3505200"/>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The </a:t>
                </a:r>
                <a:r>
                  <a:rPr lang="en-US" sz="1800" dirty="0" smtClean="0">
                    <a:solidFill>
                      <a:srgbClr val="FF0000"/>
                    </a:solidFill>
                    <a:latin typeface="Gotham-Bold" charset="0"/>
                  </a:rPr>
                  <a:t>particular solution</a:t>
                </a:r>
                <a:r>
                  <a:rPr lang="en-US" sz="1800" dirty="0" smtClean="0">
                    <a:latin typeface="Gotham-Bold" charset="0"/>
                  </a:rPr>
                  <a:t> depends on </a:t>
                </a:r>
                <a14:m>
                  <m:oMath xmlns:m="http://schemas.openxmlformats.org/officeDocument/2006/math">
                    <m:sSup>
                      <m:sSupPr>
                        <m:ctrlPr>
                          <a:rPr lang="en-US" sz="1800" i="1" smtClean="0">
                            <a:latin typeface="Cambria Math"/>
                          </a:rPr>
                        </m:ctrlPr>
                      </m:sSupPr>
                      <m:e>
                        <m:r>
                          <a:rPr lang="fr-FR" sz="1800" b="0" i="1" smtClean="0">
                            <a:latin typeface="Cambria Math"/>
                          </a:rPr>
                          <m:t>𝑄</m:t>
                        </m:r>
                      </m:e>
                      <m:sup>
                        <m:r>
                          <a:rPr lang="fr-FR" sz="1800" b="0" i="1" smtClean="0">
                            <a:latin typeface="Cambria Math"/>
                          </a:rPr>
                          <m:t>𝑚</m:t>
                        </m:r>
                      </m:sup>
                    </m:sSup>
                  </m:oMath>
                </a14:m>
                <a:endParaRPr lang="en-US" sz="1800" dirty="0" smtClean="0">
                  <a:latin typeface="Gotham-Bold"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bwMode="auto">
              <a:xfrm>
                <a:off x="375103" y="3505200"/>
                <a:ext cx="8229600" cy="457200"/>
              </a:xfrm>
              <a:prstGeom prst="rect">
                <a:avLst/>
              </a:prstGeom>
              <a:blipFill rotWithShape="1">
                <a:blip r:embed="rId4"/>
                <a:stretch>
                  <a:fillRect l="-667" t="-6667" b="-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bwMode="auto">
              <a:xfrm>
                <a:off x="375103" y="2701471"/>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fr-FR" sz="1800" dirty="0" smtClean="0">
                    <a:latin typeface="Gotham-Bold" charset="0"/>
                  </a:rPr>
                  <a:t>It can be solved only once for each </a:t>
                </a:r>
                <a14:m>
                  <m:oMath xmlns:m="http://schemas.openxmlformats.org/officeDocument/2006/math">
                    <m:r>
                      <a:rPr lang="fr-FR" sz="1800" i="1" smtClean="0">
                        <a:latin typeface="Cambria Math"/>
                        <a:ea typeface="Cambria Math"/>
                      </a:rPr>
                      <m:t>𝜇</m:t>
                    </m:r>
                  </m:oMath>
                </a14:m>
                <a:endParaRPr lang="en-US" sz="1800" dirty="0" smtClean="0">
                  <a:latin typeface="Gotham-Bold"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bwMode="auto">
              <a:xfrm>
                <a:off x="375103" y="2701471"/>
                <a:ext cx="8229600" cy="457200"/>
              </a:xfrm>
              <a:prstGeom prst="rect">
                <a:avLst/>
              </a:prstGeom>
              <a:blipFill rotWithShape="1">
                <a:blip r:embed="rId5"/>
                <a:stretch>
                  <a:fillRect l="-667" t="-6667" b="-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12" name="Content Placeholder 2"/>
          <p:cNvSpPr txBox="1">
            <a:spLocks/>
          </p:cNvSpPr>
          <p:nvPr/>
        </p:nvSpPr>
        <p:spPr bwMode="auto">
          <a:xfrm>
            <a:off x="375103" y="4267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fr-FR" sz="1800" dirty="0" smtClean="0">
                <a:latin typeface="Gotham-Bold" charset="0"/>
              </a:rPr>
              <a:t>Its computation must be repeated for each incident direction!</a:t>
            </a:r>
            <a:endParaRPr lang="en-US" sz="1800" dirty="0" smtClean="0">
              <a:latin typeface="Gotham-Bold" charset="0"/>
            </a:endParaRPr>
          </a:p>
        </p:txBody>
      </p:sp>
      <p:sp>
        <p:nvSpPr>
          <p:cNvPr id="13" name="Content Placeholder 2"/>
          <p:cNvSpPr txBox="1">
            <a:spLocks/>
          </p:cNvSpPr>
          <p:nvPr/>
        </p:nvSpPr>
        <p:spPr bwMode="auto">
          <a:xfrm>
            <a:off x="375103" y="5003801"/>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fr-FR" sz="1800" dirty="0" smtClean="0">
                <a:latin typeface="Gotham-Bold" charset="0"/>
              </a:rPr>
              <a:t>How to take advantage of the similarity of the computations? </a:t>
            </a:r>
            <a:endParaRPr lang="en-US" sz="1800" dirty="0" smtClean="0">
              <a:latin typeface="Gotham-Bold" charset="0"/>
            </a:endParaRPr>
          </a:p>
        </p:txBody>
      </p:sp>
    </p:spTree>
    <p:extLst>
      <p:ext uri="{BB962C8B-B14F-4D97-AF65-F5344CB8AC3E}">
        <p14:creationId xmlns:p14="http://schemas.microsoft.com/office/powerpoint/2010/main" val="300072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Green’s function solution</a:t>
            </a:r>
          </a:p>
        </p:txBody>
      </p:sp>
      <p:sp>
        <p:nvSpPr>
          <p:cNvPr id="3" name="Content Placeholder 2"/>
          <p:cNvSpPr>
            <a:spLocks noGrp="1"/>
          </p:cNvSpPr>
          <p:nvPr>
            <p:ph idx="1"/>
          </p:nvPr>
        </p:nvSpPr>
        <p:spPr>
          <a:xfrm>
            <a:off x="459607" y="2699118"/>
            <a:ext cx="8229600" cy="457200"/>
          </a:xfrm>
        </p:spPr>
        <p:txBody>
          <a:bodyPr/>
          <a:lstStyle/>
          <a:p>
            <a:pPr>
              <a:buFont typeface="Arial" pitchFamily="34" charset="0"/>
              <a:buNone/>
            </a:pPr>
            <a:r>
              <a:rPr lang="en-US" sz="1800" dirty="0" smtClean="0">
                <a:latin typeface="Gotham-Bold" charset="0"/>
              </a:rPr>
              <a:t>Green’s function are defined as:</a:t>
            </a:r>
          </a:p>
          <a:p>
            <a:pPr>
              <a:buFont typeface="Arial" pitchFamily="34" charset="0"/>
              <a:buNone/>
            </a:pPr>
            <a:endParaRPr lang="en-US" sz="1800" dirty="0" smtClean="0">
              <a:latin typeface="Gotham-Book" charset="0"/>
            </a:endParaRPr>
          </a:p>
        </p:txBody>
      </p:sp>
      <mc:AlternateContent xmlns:mc="http://schemas.openxmlformats.org/markup-compatibility/2006" xmlns:a14="http://schemas.microsoft.com/office/drawing/2010/main">
        <mc:Choice Requires="a14">
          <p:sp>
            <p:nvSpPr>
              <p:cNvPr id="2" name="TextBox 1"/>
              <p:cNvSpPr txBox="1"/>
              <p:nvPr/>
            </p:nvSpPr>
            <p:spPr>
              <a:xfrm>
                <a:off x="2746594" y="3169018"/>
                <a:ext cx="2488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ℱ</m:t>
                      </m:r>
                      <m:d>
                        <m:dPr>
                          <m:begChr m:val="["/>
                          <m:endChr m:val="]"/>
                          <m:ctrlPr>
                            <a:rPr lang="fr-FR" b="0" i="1" smtClean="0">
                              <a:latin typeface="Cambria Math"/>
                            </a:rPr>
                          </m:ctrlPr>
                        </m:dPr>
                        <m:e>
                          <m:r>
                            <a:rPr lang="fr-FR" b="0" i="1" smtClean="0">
                              <a:solidFill>
                                <a:srgbClr val="00B050"/>
                              </a:solidFill>
                              <a:latin typeface="Cambria Math"/>
                            </a:rPr>
                            <m:t>𝐺</m:t>
                          </m:r>
                          <m:r>
                            <a:rPr lang="fr-FR" b="0" i="1" smtClean="0">
                              <a:solidFill>
                                <a:srgbClr val="00B050"/>
                              </a:solidFill>
                              <a:latin typeface="Cambria Math"/>
                            </a:rPr>
                            <m:t> (</m:t>
                          </m:r>
                          <m:r>
                            <a:rPr lang="fr-FR" b="0" i="1" smtClean="0">
                              <a:solidFill>
                                <a:srgbClr val="00B050"/>
                              </a:solidFill>
                              <a:latin typeface="Cambria Math"/>
                            </a:rPr>
                            <m:t>𝑥</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e>
                      </m:d>
                      <m:r>
                        <a:rPr lang="fr-FR" b="0" i="1" smtClean="0">
                          <a:latin typeface="Cambria Math"/>
                        </a:rPr>
                        <m:t>= </m:t>
                      </m:r>
                      <m:r>
                        <a:rPr lang="fr-FR" b="0" i="1" smtClean="0">
                          <a:solidFill>
                            <a:schemeClr val="accent2"/>
                          </a:solidFill>
                          <a:latin typeface="Cambria Math"/>
                          <a:ea typeface="Cambria Math"/>
                        </a:rPr>
                        <m:t>𝛿</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𝑡</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𝑥</m:t>
                      </m:r>
                      <m:r>
                        <a:rPr lang="fr-FR" b="0" i="1" smtClean="0">
                          <a:solidFill>
                            <a:schemeClr val="accent2"/>
                          </a:solidFill>
                          <a:latin typeface="Cambria Math"/>
                          <a:ea typeface="Cambria Math"/>
                        </a:rPr>
                        <m:t>)</m:t>
                      </m:r>
                    </m:oMath>
                  </m:oMathPara>
                </a14:m>
                <a:endParaRPr lang="fr-FR" dirty="0">
                  <a:solidFill>
                    <a:schemeClr val="accent2"/>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46594" y="3169018"/>
                <a:ext cx="2488438" cy="369332"/>
              </a:xfrm>
              <a:prstGeom prst="rect">
                <a:avLst/>
              </a:prstGeom>
              <a:blipFill rotWithShape="1">
                <a:blip r:embed="rId3"/>
                <a:stretch>
                  <a:fillRect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bwMode="auto">
              <a:xfrm>
                <a:off x="457200" y="3741118"/>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Property of the </a:t>
                </a:r>
                <a14:m>
                  <m:oMath xmlns:m="http://schemas.openxmlformats.org/officeDocument/2006/math">
                    <m:r>
                      <a:rPr lang="en-US" sz="1800" i="1" smtClean="0">
                        <a:latin typeface="Cambria Math"/>
                        <a:ea typeface="Cambria Math"/>
                      </a:rPr>
                      <m:t>𝛿</m:t>
                    </m:r>
                  </m:oMath>
                </a14:m>
                <a:r>
                  <a:rPr lang="en-US" sz="1800" dirty="0" smtClean="0">
                    <a:latin typeface="Gotham-Bold" charset="0"/>
                  </a:rPr>
                  <a:t> function:</a:t>
                </a:r>
              </a:p>
              <a:p>
                <a:pPr>
                  <a:buFont typeface="Arial" pitchFamily="34" charset="0"/>
                  <a:buNone/>
                </a:pPr>
                <a:endParaRPr lang="en-US" sz="1800" dirty="0" smtClean="0">
                  <a:latin typeface="Gotham-Book"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bwMode="auto">
              <a:xfrm>
                <a:off x="457200" y="3741118"/>
                <a:ext cx="8229600" cy="457200"/>
              </a:xfrm>
              <a:prstGeom prst="rect">
                <a:avLst/>
              </a:prstGeom>
              <a:blipFill rotWithShape="1">
                <a:blip r:embed="rId4"/>
                <a:stretch>
                  <a:fillRect l="-593" t="-6667" b="-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59207" y="4358823"/>
                <a:ext cx="2078646" cy="7206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fr-FR" i="1" smtClean="0">
                              <a:latin typeface="Cambria Math"/>
                            </a:rPr>
                          </m:ctrlPr>
                        </m:naryPr>
                        <m:sub>
                          <m:r>
                            <m:rPr>
                              <m:brk m:alnAt="23"/>
                            </m:rPr>
                            <a:rPr lang="fr-FR" b="0" i="1" smtClean="0">
                              <a:latin typeface="Cambria Math"/>
                            </a:rPr>
                            <m:t>𝑎</m:t>
                          </m:r>
                        </m:sub>
                        <m:sup>
                          <m:r>
                            <a:rPr lang="fr-FR" b="0" i="1" smtClean="0">
                              <a:latin typeface="Cambria Math"/>
                            </a:rPr>
                            <m:t>𝑏</m:t>
                          </m:r>
                        </m:sup>
                        <m:e>
                          <m:r>
                            <a:rPr lang="fr-FR" i="1" smtClean="0">
                              <a:solidFill>
                                <a:schemeClr val="accent2"/>
                              </a:solidFill>
                              <a:latin typeface="Cambria Math"/>
                              <a:ea typeface="Cambria Math"/>
                            </a:rPr>
                            <m:t>𝛿</m:t>
                          </m:r>
                          <m:d>
                            <m:dPr>
                              <m:ctrlPr>
                                <a:rPr lang="fr-FR" b="0" i="1" smtClean="0">
                                  <a:solidFill>
                                    <a:schemeClr val="accent2"/>
                                  </a:solidFill>
                                  <a:latin typeface="Cambria Math"/>
                                  <a:ea typeface="Cambria Math"/>
                                </a:rPr>
                              </m:ctrlPr>
                            </m:dPr>
                            <m:e>
                              <m:r>
                                <a:rPr lang="fr-FR" b="0" i="1" smtClean="0">
                                  <a:solidFill>
                                    <a:schemeClr val="accent2"/>
                                  </a:solidFill>
                                  <a:latin typeface="Cambria Math"/>
                                  <a:ea typeface="Cambria Math"/>
                                </a:rPr>
                                <m:t>𝑡</m:t>
                              </m:r>
                              <m:r>
                                <a:rPr lang="fr-FR" b="0" i="1" smtClean="0">
                                  <a:solidFill>
                                    <a:schemeClr val="accent2"/>
                                  </a:solidFill>
                                  <a:latin typeface="Cambria Math"/>
                                  <a:ea typeface="Cambria Math"/>
                                </a:rPr>
                                <m:t> −</m:t>
                              </m:r>
                              <m:r>
                                <a:rPr lang="fr-FR" b="0" i="1" smtClean="0">
                                  <a:solidFill>
                                    <a:schemeClr val="accent2"/>
                                  </a:solidFill>
                                  <a:latin typeface="Cambria Math"/>
                                  <a:ea typeface="Cambria Math"/>
                                </a:rPr>
                                <m:t>𝑥</m:t>
                              </m:r>
                            </m:e>
                          </m:d>
                          <m:r>
                            <a:rPr lang="fr-FR" b="0" i="1" smtClean="0">
                              <a:latin typeface="Cambria Math"/>
                              <a:ea typeface="Cambria Math"/>
                            </a:rPr>
                            <m:t>𝑑𝑡</m:t>
                          </m:r>
                        </m:e>
                      </m:nary>
                      <m:r>
                        <a:rPr lang="fr-FR" b="0" i="1" smtClean="0">
                          <a:latin typeface="Cambria Math"/>
                        </a:rPr>
                        <m:t>=1</m:t>
                      </m:r>
                    </m:oMath>
                  </m:oMathPara>
                </a14:m>
                <a:endParaRPr lang="fr-FR" dirty="0"/>
              </a:p>
            </p:txBody>
          </p:sp>
        </mc:Choice>
        <mc:Fallback xmlns="">
          <p:sp>
            <p:nvSpPr>
              <p:cNvPr id="12" name="TextBox 11"/>
              <p:cNvSpPr txBox="1">
                <a:spLocks noRot="1" noChangeAspect="1" noMove="1" noResize="1" noEditPoints="1" noAdjustHandles="1" noChangeArrowheads="1" noChangeShapeType="1" noTextEdit="1"/>
              </p:cNvSpPr>
              <p:nvPr/>
            </p:nvSpPr>
            <p:spPr>
              <a:xfrm>
                <a:off x="3359207" y="4358823"/>
                <a:ext cx="2078646" cy="720647"/>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359207" y="2046090"/>
                <a:ext cx="1792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ℱ</m:t>
                      </m:r>
                      <m:d>
                        <m:dPr>
                          <m:begChr m:val="["/>
                          <m:endChr m:val="]"/>
                          <m:ctrlPr>
                            <a:rPr lang="fr-FR" b="0" i="1" smtClean="0">
                              <a:latin typeface="Cambria Math"/>
                            </a:rPr>
                          </m:ctrlPr>
                        </m:dPr>
                        <m:e>
                          <m:r>
                            <a:rPr lang="fr-FR" b="0" i="1" smtClean="0">
                              <a:latin typeface="Cambria Math"/>
                            </a:rPr>
                            <m:t>𝑓</m:t>
                          </m:r>
                          <m:d>
                            <m:dPr>
                              <m:ctrlPr>
                                <a:rPr lang="fr-FR" b="0" i="1" smtClean="0">
                                  <a:latin typeface="Cambria Math"/>
                                </a:rPr>
                              </m:ctrlPr>
                            </m:dPr>
                            <m:e>
                              <m:r>
                                <a:rPr lang="fr-FR" b="0" i="1" smtClean="0">
                                  <a:latin typeface="Cambria Math"/>
                                </a:rPr>
                                <m:t>𝑥</m:t>
                              </m:r>
                            </m:e>
                          </m:d>
                        </m:e>
                      </m:d>
                      <m:r>
                        <a:rPr lang="fr-FR" b="0" i="1" smtClean="0">
                          <a:latin typeface="Cambria Math"/>
                          <a:ea typeface="Cambria Math"/>
                        </a:rPr>
                        <m:t>=</m:t>
                      </m:r>
                      <m:r>
                        <a:rPr lang="fr-FR" b="0" i="1" smtClean="0">
                          <a:latin typeface="Cambria Math"/>
                          <a:ea typeface="Cambria Math"/>
                        </a:rPr>
                        <m:t>𝑞</m:t>
                      </m:r>
                      <m:r>
                        <a:rPr lang="fr-FR" b="0" i="1" smtClean="0">
                          <a:latin typeface="Cambria Math"/>
                          <a:ea typeface="Cambria Math"/>
                        </a:rPr>
                        <m:t>(</m:t>
                      </m:r>
                      <m:r>
                        <a:rPr lang="fr-FR" b="0" i="1" smtClean="0">
                          <a:latin typeface="Cambria Math"/>
                          <a:ea typeface="Cambria Math"/>
                        </a:rPr>
                        <m:t>𝑥</m:t>
                      </m:r>
                      <m:r>
                        <a:rPr lang="fr-FR" b="0" i="1" smtClean="0">
                          <a:latin typeface="Cambria Math"/>
                          <a:ea typeface="Cambria Math"/>
                        </a:rPr>
                        <m:t>)</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3359207" y="2046090"/>
                <a:ext cx="1792863" cy="369332"/>
              </a:xfrm>
              <a:prstGeom prst="rect">
                <a:avLst/>
              </a:prstGeom>
              <a:blipFill rotWithShape="1">
                <a:blip r:embed="rId6"/>
                <a:stretch>
                  <a:fillRect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59207" y="5257800"/>
                <a:ext cx="2826608" cy="7206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fr-FR" i="1" smtClean="0">
                              <a:latin typeface="Cambria Math"/>
                            </a:rPr>
                          </m:ctrlPr>
                        </m:naryPr>
                        <m:sub>
                          <m:r>
                            <m:rPr>
                              <m:brk m:alnAt="23"/>
                            </m:rPr>
                            <a:rPr lang="fr-FR" b="0" i="1" smtClean="0">
                              <a:latin typeface="Cambria Math"/>
                            </a:rPr>
                            <m:t>𝑎</m:t>
                          </m:r>
                        </m:sub>
                        <m:sup>
                          <m:r>
                            <a:rPr lang="fr-FR" b="0" i="1" smtClean="0">
                              <a:latin typeface="Cambria Math"/>
                            </a:rPr>
                            <m:t>𝑏</m:t>
                          </m:r>
                        </m:sup>
                        <m:e>
                          <m:r>
                            <a:rPr lang="fr-FR" i="1" smtClean="0">
                              <a:solidFill>
                                <a:schemeClr val="accent2"/>
                              </a:solidFill>
                              <a:latin typeface="Cambria Math"/>
                              <a:ea typeface="Cambria Math"/>
                            </a:rPr>
                            <m:t>𝛿</m:t>
                          </m:r>
                          <m:d>
                            <m:dPr>
                              <m:ctrlPr>
                                <a:rPr lang="fr-FR" b="0" i="1" smtClean="0">
                                  <a:solidFill>
                                    <a:schemeClr val="accent2"/>
                                  </a:solidFill>
                                  <a:latin typeface="Cambria Math"/>
                                  <a:ea typeface="Cambria Math"/>
                                </a:rPr>
                              </m:ctrlPr>
                            </m:dPr>
                            <m:e>
                              <m:r>
                                <a:rPr lang="fr-FR" b="0" i="1" smtClean="0">
                                  <a:solidFill>
                                    <a:schemeClr val="accent2"/>
                                  </a:solidFill>
                                  <a:latin typeface="Cambria Math"/>
                                  <a:ea typeface="Cambria Math"/>
                                </a:rPr>
                                <m:t>𝑡</m:t>
                              </m:r>
                              <m:r>
                                <a:rPr lang="fr-FR" b="0" i="1" smtClean="0">
                                  <a:solidFill>
                                    <a:schemeClr val="accent2"/>
                                  </a:solidFill>
                                  <a:latin typeface="Cambria Math"/>
                                  <a:ea typeface="Cambria Math"/>
                                </a:rPr>
                                <m:t> −</m:t>
                              </m:r>
                              <m:r>
                                <a:rPr lang="fr-FR" b="0" i="1" smtClean="0">
                                  <a:solidFill>
                                    <a:schemeClr val="accent2"/>
                                  </a:solidFill>
                                  <a:latin typeface="Cambria Math"/>
                                  <a:ea typeface="Cambria Math"/>
                                </a:rPr>
                                <m:t>𝑥</m:t>
                              </m:r>
                            </m:e>
                          </m:d>
                          <m:r>
                            <a:rPr lang="fr-FR" b="0" i="1" smtClean="0">
                              <a:latin typeface="Cambria Math"/>
                              <a:ea typeface="Cambria Math"/>
                            </a:rPr>
                            <m:t>𝑞</m:t>
                          </m:r>
                          <m:r>
                            <a:rPr lang="fr-FR" b="0" i="1" smtClean="0">
                              <a:latin typeface="Cambria Math"/>
                              <a:ea typeface="Cambria Math"/>
                            </a:rPr>
                            <m:t>(</m:t>
                          </m:r>
                          <m: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𝑑𝑡</m:t>
                          </m:r>
                        </m:e>
                      </m:nary>
                      <m:r>
                        <a:rPr lang="fr-FR" b="0" i="1" smtClean="0">
                          <a:latin typeface="Cambria Math"/>
                        </a:rPr>
                        <m:t>=</m:t>
                      </m:r>
                      <m:r>
                        <a:rPr lang="fr-FR" b="0" i="1" smtClean="0">
                          <a:latin typeface="Cambria Math"/>
                        </a:rPr>
                        <m:t>𝑞</m:t>
                      </m:r>
                      <m:r>
                        <a:rPr lang="fr-FR" b="0" i="1" smtClean="0">
                          <a:latin typeface="Cambria Math"/>
                        </a:rPr>
                        <m:t>(</m:t>
                      </m:r>
                      <m:r>
                        <a:rPr lang="fr-FR" b="0" i="1" smtClean="0">
                          <a:latin typeface="Cambria Math"/>
                        </a:rPr>
                        <m:t>𝑥</m:t>
                      </m:r>
                      <m:r>
                        <a:rPr lang="fr-FR" b="0" i="1" smtClean="0">
                          <a:latin typeface="Cambria Math"/>
                        </a:rPr>
                        <m:t>)</m:t>
                      </m:r>
                    </m:oMath>
                  </m:oMathPara>
                </a14:m>
                <a:endParaRPr lang="fr-FR" dirty="0"/>
              </a:p>
            </p:txBody>
          </p:sp>
        </mc:Choice>
        <mc:Fallback xmlns="">
          <p:sp>
            <p:nvSpPr>
              <p:cNvPr id="11" name="TextBox 10"/>
              <p:cNvSpPr txBox="1">
                <a:spLocks noRot="1" noChangeAspect="1" noMove="1" noResize="1" noEditPoints="1" noAdjustHandles="1" noChangeArrowheads="1" noChangeShapeType="1" noTextEdit="1"/>
              </p:cNvSpPr>
              <p:nvPr/>
            </p:nvSpPr>
            <p:spPr>
              <a:xfrm>
                <a:off x="3359207" y="5257800"/>
                <a:ext cx="2826608" cy="720647"/>
              </a:xfrm>
              <a:prstGeom prst="rect">
                <a:avLst/>
              </a:prstGeom>
              <a:blipFill rotWithShape="1">
                <a:blip r:embed="rId7"/>
                <a:stretch>
                  <a:fillRect/>
                </a:stretch>
              </a:blipFill>
            </p:spPr>
            <p:txBody>
              <a:bodyPr/>
              <a:lstStyle/>
              <a:p>
                <a:r>
                  <a:rPr lang="fr-FR">
                    <a:noFill/>
                  </a:rPr>
                  <a:t> </a:t>
                </a:r>
              </a:p>
            </p:txBody>
          </p:sp>
        </mc:Fallback>
      </mc:AlternateContent>
      <p:sp>
        <p:nvSpPr>
          <p:cNvPr id="4" name="TextBox 3"/>
          <p:cNvSpPr txBox="1"/>
          <p:nvPr/>
        </p:nvSpPr>
        <p:spPr>
          <a:xfrm>
            <a:off x="457200" y="1676400"/>
            <a:ext cx="3681457" cy="369332"/>
          </a:xfrm>
          <a:prstGeom prst="rect">
            <a:avLst/>
          </a:prstGeom>
          <a:noFill/>
        </p:spPr>
        <p:txBody>
          <a:bodyPr wrap="none" rtlCol="0">
            <a:spAutoFit/>
          </a:bodyPr>
          <a:lstStyle/>
          <a:p>
            <a:r>
              <a:rPr lang="fr-FR" dirty="0" smtClean="0"/>
              <a:t>For a generic differential equation:</a:t>
            </a:r>
            <a:endParaRPr lang="fr-FR" dirty="0"/>
          </a:p>
        </p:txBody>
      </p:sp>
      <mc:AlternateContent xmlns:mc="http://schemas.openxmlformats.org/markup-compatibility/2006" xmlns:a14="http://schemas.microsoft.com/office/drawing/2010/main">
        <mc:Choice Requires="a14">
          <p:sp>
            <p:nvSpPr>
              <p:cNvPr id="13" name="TextBox 12"/>
              <p:cNvSpPr txBox="1"/>
              <p:nvPr/>
            </p:nvSpPr>
            <p:spPr>
              <a:xfrm>
                <a:off x="3359207" y="5978447"/>
                <a:ext cx="3007105" cy="7206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fr-FR" i="1" smtClean="0">
                              <a:latin typeface="Cambria Math"/>
                            </a:rPr>
                          </m:ctrlPr>
                        </m:naryPr>
                        <m:sub>
                          <m:r>
                            <m:rPr>
                              <m:brk m:alnAt="23"/>
                            </m:rPr>
                            <a:rPr lang="fr-FR" b="0" i="1" smtClean="0">
                              <a:latin typeface="Cambria Math"/>
                            </a:rPr>
                            <m:t>𝑎</m:t>
                          </m:r>
                        </m:sub>
                        <m:sup>
                          <m:r>
                            <a:rPr lang="fr-FR" b="0" i="1" smtClean="0">
                              <a:latin typeface="Cambria Math"/>
                            </a:rPr>
                            <m:t>𝑏</m:t>
                          </m:r>
                        </m:sup>
                        <m:e>
                          <m:r>
                            <a:rPr lang="fr-FR" i="1">
                              <a:latin typeface="Cambria Math"/>
                              <a:ea typeface="Cambria Math"/>
                            </a:rPr>
                            <m:t>ℱ</m:t>
                          </m:r>
                          <m:d>
                            <m:dPr>
                              <m:begChr m:val="["/>
                              <m:endChr m:val="]"/>
                              <m:ctrlPr>
                                <a:rPr lang="fr-FR" i="1">
                                  <a:latin typeface="Cambria Math"/>
                                </a:rPr>
                              </m:ctrlPr>
                            </m:dPr>
                            <m:e>
                              <m:r>
                                <a:rPr lang="fr-FR" i="1" smtClean="0">
                                  <a:solidFill>
                                    <a:srgbClr val="00B050"/>
                                  </a:solidFill>
                                  <a:latin typeface="Cambria Math"/>
                                </a:rPr>
                                <m:t>𝐺</m:t>
                              </m:r>
                              <m:r>
                                <a:rPr lang="fr-FR" i="1" smtClean="0">
                                  <a:solidFill>
                                    <a:srgbClr val="00B050"/>
                                  </a:solidFill>
                                  <a:latin typeface="Cambria Math"/>
                                </a:rPr>
                                <m:t> (</m:t>
                              </m:r>
                              <m:r>
                                <a:rPr lang="fr-FR" i="1" smtClean="0">
                                  <a:solidFill>
                                    <a:srgbClr val="00B050"/>
                                  </a:solidFill>
                                  <a:latin typeface="Cambria Math"/>
                                </a:rPr>
                                <m:t>𝑥</m:t>
                              </m:r>
                              <m:r>
                                <a:rPr lang="fr-FR" i="1">
                                  <a:solidFill>
                                    <a:srgbClr val="00B050"/>
                                  </a:solidFill>
                                  <a:latin typeface="Cambria Math"/>
                                  <a:ea typeface="Cambria Math"/>
                                </a:rPr>
                                <m:t>:</m:t>
                              </m:r>
                              <m:r>
                                <a:rPr lang="fr-FR" i="1">
                                  <a:solidFill>
                                    <a:srgbClr val="00B050"/>
                                  </a:solidFill>
                                  <a:latin typeface="Cambria Math"/>
                                  <a:ea typeface="Cambria Math"/>
                                </a:rPr>
                                <m:t>𝑡</m:t>
                              </m:r>
                              <m:r>
                                <a:rPr lang="fr-FR" i="1">
                                  <a:solidFill>
                                    <a:srgbClr val="00B050"/>
                                  </a:solidFill>
                                  <a:latin typeface="Cambria Math"/>
                                  <a:ea typeface="Cambria Math"/>
                                </a:rPr>
                                <m:t>)</m:t>
                              </m:r>
                            </m:e>
                          </m:d>
                          <m:r>
                            <a:rPr lang="fr-FR" b="0" i="1" smtClean="0">
                              <a:latin typeface="Cambria Math"/>
                              <a:ea typeface="Cambria Math"/>
                            </a:rPr>
                            <m:t>𝑞</m:t>
                          </m:r>
                          <m:r>
                            <a:rPr lang="fr-FR" b="0" i="1" smtClean="0">
                              <a:latin typeface="Cambria Math"/>
                              <a:ea typeface="Cambria Math"/>
                            </a:rPr>
                            <m:t>(</m:t>
                          </m:r>
                          <m: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𝑑𝑡</m:t>
                          </m:r>
                        </m:e>
                      </m:nary>
                      <m:r>
                        <a:rPr lang="fr-FR" b="0" i="1" smtClean="0">
                          <a:latin typeface="Cambria Math"/>
                        </a:rPr>
                        <m:t>=</m:t>
                      </m:r>
                      <m:r>
                        <a:rPr lang="fr-FR" b="0" i="1" smtClean="0">
                          <a:latin typeface="Cambria Math"/>
                        </a:rPr>
                        <m:t>𝑞</m:t>
                      </m:r>
                      <m:r>
                        <a:rPr lang="fr-FR" b="0" i="1" smtClean="0">
                          <a:latin typeface="Cambria Math"/>
                        </a:rPr>
                        <m:t>(</m:t>
                      </m:r>
                      <m:r>
                        <a:rPr lang="fr-FR" b="0" i="1" smtClean="0">
                          <a:latin typeface="Cambria Math"/>
                        </a:rPr>
                        <m:t>𝑥</m:t>
                      </m:r>
                      <m:r>
                        <a:rPr lang="fr-FR" b="0" i="1" smtClean="0">
                          <a:latin typeface="Cambria Math"/>
                        </a:rPr>
                        <m:t>)</m:t>
                      </m:r>
                    </m:oMath>
                  </m:oMathPara>
                </a14:m>
                <a:endParaRPr lang="fr-FR" dirty="0"/>
              </a:p>
            </p:txBody>
          </p:sp>
        </mc:Choice>
        <mc:Fallback xmlns="">
          <p:sp>
            <p:nvSpPr>
              <p:cNvPr id="13" name="TextBox 12"/>
              <p:cNvSpPr txBox="1">
                <a:spLocks noRot="1" noChangeAspect="1" noMove="1" noResize="1" noEditPoints="1" noAdjustHandles="1" noChangeArrowheads="1" noChangeShapeType="1" noTextEdit="1"/>
              </p:cNvSpPr>
              <p:nvPr/>
            </p:nvSpPr>
            <p:spPr>
              <a:xfrm>
                <a:off x="3359207" y="5978447"/>
                <a:ext cx="3007105" cy="720647"/>
              </a:xfrm>
              <a:prstGeom prst="rect">
                <a:avLst/>
              </a:prstGeom>
              <a:blipFill rotWithShape="1">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669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P spid="12" grpId="0"/>
      <p:bldP spid="10" grpId="0"/>
      <p:bldP spid="11" grpId="0"/>
      <p:bldP spid="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Green’s function solution</a:t>
            </a:r>
          </a:p>
        </p:txBody>
      </p:sp>
      <mc:AlternateContent xmlns:mc="http://schemas.openxmlformats.org/markup-compatibility/2006" xmlns:a14="http://schemas.microsoft.com/office/drawing/2010/main">
        <mc:Choice Requires="a14">
          <p:sp>
            <p:nvSpPr>
              <p:cNvPr id="10" name="TextBox 9"/>
              <p:cNvSpPr txBox="1"/>
              <p:nvPr/>
            </p:nvSpPr>
            <p:spPr>
              <a:xfrm>
                <a:off x="527844" y="1717722"/>
                <a:ext cx="1792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ℱ</m:t>
                      </m:r>
                      <m:d>
                        <m:dPr>
                          <m:begChr m:val="["/>
                          <m:endChr m:val="]"/>
                          <m:ctrlPr>
                            <a:rPr lang="fr-FR" b="0" i="1" smtClean="0">
                              <a:latin typeface="Cambria Math"/>
                            </a:rPr>
                          </m:ctrlPr>
                        </m:dPr>
                        <m:e>
                          <m:r>
                            <a:rPr lang="fr-FR" b="0" i="1" smtClean="0">
                              <a:latin typeface="Cambria Math"/>
                            </a:rPr>
                            <m:t>𝑓</m:t>
                          </m:r>
                          <m:d>
                            <m:dPr>
                              <m:ctrlPr>
                                <a:rPr lang="fr-FR" b="0" i="1" smtClean="0">
                                  <a:latin typeface="Cambria Math"/>
                                </a:rPr>
                              </m:ctrlPr>
                            </m:dPr>
                            <m:e>
                              <m:r>
                                <a:rPr lang="fr-FR" b="0" i="1" smtClean="0">
                                  <a:latin typeface="Cambria Math"/>
                                </a:rPr>
                                <m:t>𝑥</m:t>
                              </m:r>
                            </m:e>
                          </m:d>
                        </m:e>
                      </m:d>
                      <m:r>
                        <a:rPr lang="fr-FR" b="0" i="1" smtClean="0">
                          <a:latin typeface="Cambria Math"/>
                          <a:ea typeface="Cambria Math"/>
                        </a:rPr>
                        <m:t>=</m:t>
                      </m:r>
                      <m:r>
                        <a:rPr lang="fr-FR" b="0" i="1" smtClean="0">
                          <a:latin typeface="Cambria Math"/>
                          <a:ea typeface="Cambria Math"/>
                        </a:rPr>
                        <m:t>𝑞</m:t>
                      </m:r>
                      <m:r>
                        <a:rPr lang="fr-FR" b="0" i="1" smtClean="0">
                          <a:latin typeface="Cambria Math"/>
                          <a:ea typeface="Cambria Math"/>
                        </a:rPr>
                        <m:t>(</m:t>
                      </m:r>
                      <m:r>
                        <a:rPr lang="fr-FR" b="0" i="1" smtClean="0">
                          <a:latin typeface="Cambria Math"/>
                          <a:ea typeface="Cambria Math"/>
                        </a:rPr>
                        <m:t>𝑥</m:t>
                      </m:r>
                      <m:r>
                        <a:rPr lang="fr-FR" b="0" i="1" smtClean="0">
                          <a:latin typeface="Cambria Math"/>
                          <a:ea typeface="Cambria Math"/>
                        </a:rPr>
                        <m:t>)</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527844" y="1717722"/>
                <a:ext cx="1792863" cy="369332"/>
              </a:xfrm>
              <a:prstGeom prst="rect">
                <a:avLst/>
              </a:prstGeom>
              <a:blipFill rotWithShape="1">
                <a:blip r:embed="rId3"/>
                <a:stretch>
                  <a:fillRect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09434" y="3124199"/>
                <a:ext cx="1861151" cy="4104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ℱ</m:t>
                      </m:r>
                      <m:d>
                        <m:dPr>
                          <m:begChr m:val="["/>
                          <m:endChr m:val="]"/>
                          <m:ctrlPr>
                            <a:rPr lang="fr-FR" b="0" i="1" smtClean="0">
                              <a:latin typeface="Cambria Math"/>
                            </a:rPr>
                          </m:ctrlPr>
                        </m:dPr>
                        <m:e>
                          <m:sSub>
                            <m:sSubPr>
                              <m:ctrlPr>
                                <a:rPr lang="fr-FR" b="0" i="1" smtClean="0">
                                  <a:solidFill>
                                    <a:srgbClr val="FF0000"/>
                                  </a:solidFill>
                                  <a:latin typeface="Cambria Math"/>
                                </a:rPr>
                              </m:ctrlPr>
                            </m:sSubPr>
                            <m:e>
                              <m:r>
                                <a:rPr lang="fr-FR" b="0" i="1" smtClean="0">
                                  <a:solidFill>
                                    <a:srgbClr val="FF0000"/>
                                  </a:solidFill>
                                  <a:latin typeface="Cambria Math"/>
                                </a:rPr>
                                <m:t>𝑓</m:t>
                              </m:r>
                            </m:e>
                            <m:sub>
                              <m:r>
                                <a:rPr lang="fr-FR" b="0" i="1" smtClean="0">
                                  <a:solidFill>
                                    <a:srgbClr val="FF0000"/>
                                  </a:solidFill>
                                  <a:latin typeface="Cambria Math"/>
                                </a:rPr>
                                <m:t>𝑝</m:t>
                              </m:r>
                            </m:sub>
                          </m:sSub>
                          <m:d>
                            <m:dPr>
                              <m:ctrlPr>
                                <a:rPr lang="fr-FR" b="0" i="1" smtClean="0">
                                  <a:solidFill>
                                    <a:srgbClr val="FF0000"/>
                                  </a:solidFill>
                                  <a:latin typeface="Cambria Math"/>
                                </a:rPr>
                              </m:ctrlPr>
                            </m:dPr>
                            <m:e>
                              <m:r>
                                <a:rPr lang="fr-FR" b="0" i="1" smtClean="0">
                                  <a:solidFill>
                                    <a:srgbClr val="FF0000"/>
                                  </a:solidFill>
                                  <a:latin typeface="Cambria Math"/>
                                </a:rPr>
                                <m:t>𝑥</m:t>
                              </m:r>
                            </m:e>
                          </m:d>
                        </m:e>
                      </m:d>
                      <m:r>
                        <a:rPr lang="fr-FR" b="0" i="1" smtClean="0">
                          <a:latin typeface="Cambria Math"/>
                          <a:ea typeface="Cambria Math"/>
                        </a:rPr>
                        <m:t>=</m:t>
                      </m:r>
                      <m:r>
                        <a:rPr lang="fr-FR" b="0" i="1" smtClean="0">
                          <a:latin typeface="Cambria Math"/>
                          <a:ea typeface="Cambria Math"/>
                        </a:rPr>
                        <m:t>𝑞</m:t>
                      </m:r>
                      <m:r>
                        <a:rPr lang="fr-FR" b="0" i="1" smtClean="0">
                          <a:latin typeface="Cambria Math"/>
                          <a:ea typeface="Cambria Math"/>
                        </a:rPr>
                        <m:t>(</m:t>
                      </m:r>
                      <m:r>
                        <a:rPr lang="fr-FR" b="0" i="1" smtClean="0">
                          <a:latin typeface="Cambria Math"/>
                          <a:ea typeface="Cambria Math"/>
                        </a:rPr>
                        <m:t>𝑥</m:t>
                      </m:r>
                      <m:r>
                        <a:rPr lang="fr-FR" b="0" i="1" smtClean="0">
                          <a:latin typeface="Cambria Math"/>
                          <a:ea typeface="Cambria Math"/>
                        </a:rPr>
                        <m:t>)</m:t>
                      </m:r>
                    </m:oMath>
                  </m:oMathPara>
                </a14:m>
                <a:endParaRPr lang="fr-FR" dirty="0"/>
              </a:p>
            </p:txBody>
          </p:sp>
        </mc:Choice>
        <mc:Fallback xmlns="">
          <p:sp>
            <p:nvSpPr>
              <p:cNvPr id="8" name="TextBox 7"/>
              <p:cNvSpPr txBox="1">
                <a:spLocks noRot="1" noChangeAspect="1" noMove="1" noResize="1" noEditPoints="1" noAdjustHandles="1" noChangeArrowheads="1" noChangeShapeType="1" noTextEdit="1"/>
              </p:cNvSpPr>
              <p:nvPr/>
            </p:nvSpPr>
            <p:spPr>
              <a:xfrm>
                <a:off x="3409434" y="3124199"/>
                <a:ext cx="1861151" cy="410497"/>
              </a:xfrm>
              <a:prstGeom prst="rect">
                <a:avLst/>
              </a:prstGeom>
              <a:blipFill rotWithShape="1">
                <a:blip r:embed="rId4"/>
                <a:stretch>
                  <a:fillRect b="-588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87259" y="4008476"/>
                <a:ext cx="3408497" cy="7206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fr-FR" i="1" smtClean="0">
                              <a:latin typeface="Cambria Math"/>
                            </a:rPr>
                          </m:ctrlPr>
                        </m:naryPr>
                        <m:sub>
                          <m:r>
                            <m:rPr>
                              <m:brk m:alnAt="23"/>
                            </m:rPr>
                            <a:rPr lang="fr-FR" b="0" i="1" smtClean="0">
                              <a:latin typeface="Cambria Math"/>
                            </a:rPr>
                            <m:t>𝑎</m:t>
                          </m:r>
                        </m:sub>
                        <m:sup>
                          <m:r>
                            <a:rPr lang="fr-FR" b="0" i="1" smtClean="0">
                              <a:latin typeface="Cambria Math"/>
                            </a:rPr>
                            <m:t>𝑏</m:t>
                          </m:r>
                        </m:sup>
                        <m:e>
                          <m:r>
                            <a:rPr lang="fr-FR" i="1" smtClean="0">
                              <a:latin typeface="Cambria Math"/>
                              <a:ea typeface="Cambria Math"/>
                            </a:rPr>
                            <m:t>ℱ</m:t>
                          </m:r>
                          <m:d>
                            <m:dPr>
                              <m:begChr m:val="["/>
                              <m:endChr m:val="]"/>
                              <m:ctrlPr>
                                <a:rPr lang="fr-FR" i="1">
                                  <a:latin typeface="Cambria Math"/>
                                </a:rPr>
                              </m:ctrlPr>
                            </m:dPr>
                            <m:e>
                              <m:r>
                                <a:rPr lang="fr-FR" i="1" smtClean="0">
                                  <a:solidFill>
                                    <a:srgbClr val="00B050"/>
                                  </a:solidFill>
                                  <a:latin typeface="Cambria Math"/>
                                </a:rPr>
                                <m:t>𝐺</m:t>
                              </m:r>
                              <m:r>
                                <a:rPr lang="fr-FR" i="1" smtClean="0">
                                  <a:solidFill>
                                    <a:srgbClr val="00B050"/>
                                  </a:solidFill>
                                  <a:latin typeface="Cambria Math"/>
                                </a:rPr>
                                <m:t> (</m:t>
                              </m:r>
                              <m:r>
                                <a:rPr lang="fr-FR" i="1" smtClean="0">
                                  <a:solidFill>
                                    <a:srgbClr val="00B050"/>
                                  </a:solidFill>
                                  <a:latin typeface="Cambria Math"/>
                                </a:rPr>
                                <m:t>𝑥</m:t>
                              </m:r>
                              <m:r>
                                <a:rPr lang="fr-FR" i="1">
                                  <a:solidFill>
                                    <a:srgbClr val="00B050"/>
                                  </a:solidFill>
                                  <a:latin typeface="Cambria Math"/>
                                  <a:ea typeface="Cambria Math"/>
                                </a:rPr>
                                <m:t>:</m:t>
                              </m:r>
                              <m:r>
                                <a:rPr lang="fr-FR" i="1">
                                  <a:solidFill>
                                    <a:srgbClr val="00B050"/>
                                  </a:solidFill>
                                  <a:latin typeface="Cambria Math"/>
                                  <a:ea typeface="Cambria Math"/>
                                </a:rPr>
                                <m:t>𝑡</m:t>
                              </m:r>
                              <m:r>
                                <a:rPr lang="fr-FR" i="1">
                                  <a:solidFill>
                                    <a:srgbClr val="00B050"/>
                                  </a:solidFill>
                                  <a:latin typeface="Cambria Math"/>
                                  <a:ea typeface="Cambria Math"/>
                                </a:rPr>
                                <m:t>)</m:t>
                              </m:r>
                            </m:e>
                          </m:d>
                          <m:r>
                            <a:rPr lang="fr-FR" b="0" i="1" smtClean="0">
                              <a:latin typeface="Cambria Math"/>
                              <a:ea typeface="Cambria Math"/>
                            </a:rPr>
                            <m:t>𝑞</m:t>
                          </m:r>
                          <m:r>
                            <a:rPr lang="fr-FR" b="0" i="1" smtClean="0">
                              <a:latin typeface="Cambria Math"/>
                              <a:ea typeface="Cambria Math"/>
                            </a:rPr>
                            <m:t>(</m:t>
                          </m:r>
                          <m: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𝑑𝑡</m:t>
                          </m:r>
                        </m:e>
                      </m:nary>
                      <m:r>
                        <a:rPr lang="fr-FR" b="0" i="1" smtClean="0">
                          <a:latin typeface="Cambria Math"/>
                        </a:rPr>
                        <m:t>=</m:t>
                      </m:r>
                      <m:r>
                        <a:rPr lang="fr-FR" i="1">
                          <a:latin typeface="Cambria Math"/>
                          <a:ea typeface="Cambria Math"/>
                        </a:rPr>
                        <m:t>ℱ</m:t>
                      </m:r>
                      <m:d>
                        <m:dPr>
                          <m:begChr m:val="["/>
                          <m:endChr m:val="]"/>
                          <m:ctrlPr>
                            <a:rPr lang="fr-FR" i="1">
                              <a:latin typeface="Cambria Math"/>
                            </a:rPr>
                          </m:ctrlPr>
                        </m:dPr>
                        <m:e>
                          <m:sSub>
                            <m:sSubPr>
                              <m:ctrlPr>
                                <a:rPr lang="fr-FR" i="1" smtClean="0">
                                  <a:solidFill>
                                    <a:srgbClr val="FF0000"/>
                                  </a:solidFill>
                                  <a:latin typeface="Cambria Math"/>
                                </a:rPr>
                              </m:ctrlPr>
                            </m:sSubPr>
                            <m:e>
                              <m:r>
                                <a:rPr lang="fr-FR" i="1">
                                  <a:solidFill>
                                    <a:srgbClr val="FF0000"/>
                                  </a:solidFill>
                                  <a:latin typeface="Cambria Math"/>
                                </a:rPr>
                                <m:t>𝑓</m:t>
                              </m:r>
                            </m:e>
                            <m:sub>
                              <m:r>
                                <a:rPr lang="fr-FR" i="1">
                                  <a:solidFill>
                                    <a:srgbClr val="FF0000"/>
                                  </a:solidFill>
                                  <a:latin typeface="Cambria Math"/>
                                </a:rPr>
                                <m:t>𝑝</m:t>
                              </m:r>
                            </m:sub>
                          </m:sSub>
                          <m:d>
                            <m:dPr>
                              <m:ctrlPr>
                                <a:rPr lang="fr-FR" i="1">
                                  <a:solidFill>
                                    <a:srgbClr val="FF0000"/>
                                  </a:solidFill>
                                  <a:latin typeface="Cambria Math"/>
                                </a:rPr>
                              </m:ctrlPr>
                            </m:dPr>
                            <m:e>
                              <m:r>
                                <a:rPr lang="fr-FR" i="1">
                                  <a:solidFill>
                                    <a:srgbClr val="FF0000"/>
                                  </a:solidFill>
                                  <a:latin typeface="Cambria Math"/>
                                </a:rPr>
                                <m:t>𝑥</m:t>
                              </m:r>
                            </m:e>
                          </m:d>
                        </m:e>
                      </m:d>
                    </m:oMath>
                  </m:oMathPara>
                </a14:m>
                <a:endParaRPr lang="fr-FR" dirty="0"/>
              </a:p>
            </p:txBody>
          </p:sp>
        </mc:Choice>
        <mc:Fallback xmlns="">
          <p:sp>
            <p:nvSpPr>
              <p:cNvPr id="9" name="TextBox 8"/>
              <p:cNvSpPr txBox="1">
                <a:spLocks noRot="1" noChangeAspect="1" noMove="1" noResize="1" noEditPoints="1" noAdjustHandles="1" noChangeArrowheads="1" noChangeShapeType="1" noTextEdit="1"/>
              </p:cNvSpPr>
              <p:nvPr/>
            </p:nvSpPr>
            <p:spPr>
              <a:xfrm>
                <a:off x="2487259" y="4008476"/>
                <a:ext cx="3408497" cy="720647"/>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99959" y="4748742"/>
                <a:ext cx="3411318" cy="7260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ℱ</m:t>
                      </m:r>
                      <m:d>
                        <m:dPr>
                          <m:begChr m:val="["/>
                          <m:endChr m:val="]"/>
                          <m:ctrlPr>
                            <a:rPr lang="fr-FR" b="0" i="1" smtClean="0">
                              <a:latin typeface="Cambria Math"/>
                              <a:ea typeface="Cambria Math"/>
                            </a:rPr>
                          </m:ctrlPr>
                        </m:dPr>
                        <m:e>
                          <m:nary>
                            <m:naryPr>
                              <m:ctrlPr>
                                <a:rPr lang="fr-FR" i="1">
                                  <a:latin typeface="Cambria Math"/>
                                </a:rPr>
                              </m:ctrlPr>
                            </m:naryPr>
                            <m:sub>
                              <m:r>
                                <m:rPr>
                                  <m:brk m:alnAt="23"/>
                                </m:rPr>
                                <a:rPr lang="fr-FR" i="1">
                                  <a:latin typeface="Cambria Math"/>
                                </a:rPr>
                                <m:t>𝑎</m:t>
                              </m:r>
                            </m:sub>
                            <m:sup>
                              <m:r>
                                <a:rPr lang="fr-FR" i="1">
                                  <a:latin typeface="Cambria Math"/>
                                </a:rPr>
                                <m:t>𝑏</m:t>
                              </m:r>
                            </m:sup>
                            <m:e>
                              <m:r>
                                <a:rPr lang="fr-FR" i="1" smtClean="0">
                                  <a:solidFill>
                                    <a:srgbClr val="00B050"/>
                                  </a:solidFill>
                                  <a:latin typeface="Cambria Math"/>
                                  <a:ea typeface="Cambria Math"/>
                                </a:rPr>
                                <m:t>𝐺</m:t>
                              </m:r>
                              <m:r>
                                <a:rPr lang="fr-FR" i="1" smtClean="0">
                                  <a:solidFill>
                                    <a:srgbClr val="00B050"/>
                                  </a:solidFill>
                                  <a:latin typeface="Cambria Math"/>
                                  <a:ea typeface="Cambria Math"/>
                                </a:rPr>
                                <m:t>(</m:t>
                              </m:r>
                              <m:r>
                                <a:rPr lang="fr-FR" i="1" smtClean="0">
                                  <a:solidFill>
                                    <a:srgbClr val="00B050"/>
                                  </a:solidFill>
                                  <a:latin typeface="Cambria Math"/>
                                  <a:ea typeface="Cambria Math"/>
                                </a:rPr>
                                <m:t>𝑥</m:t>
                              </m:r>
                              <m:r>
                                <a:rPr lang="fr-FR" i="1" smtClean="0">
                                  <a:solidFill>
                                    <a:srgbClr val="00B050"/>
                                  </a:solidFill>
                                  <a:latin typeface="Cambria Math"/>
                                  <a:ea typeface="Cambria Math"/>
                                </a:rPr>
                                <m:t>:</m:t>
                              </m:r>
                              <m:r>
                                <a:rPr lang="fr-FR" i="1" smtClean="0">
                                  <a:solidFill>
                                    <a:srgbClr val="00B050"/>
                                  </a:solidFill>
                                  <a:latin typeface="Cambria Math"/>
                                  <a:ea typeface="Cambria Math"/>
                                </a:rPr>
                                <m:t>𝑡</m:t>
                              </m:r>
                              <m:r>
                                <a:rPr lang="fr-FR" i="1" smtClean="0">
                                  <a:solidFill>
                                    <a:srgbClr val="00B050"/>
                                  </a:solidFill>
                                  <a:latin typeface="Cambria Math"/>
                                  <a:ea typeface="Cambria Math"/>
                                </a:rPr>
                                <m:t>)</m:t>
                              </m:r>
                              <m:r>
                                <a:rPr lang="fr-FR" i="1">
                                  <a:latin typeface="Cambria Math"/>
                                  <a:ea typeface="Cambria Math"/>
                                </a:rPr>
                                <m:t>𝑞</m:t>
                              </m:r>
                              <m:r>
                                <a:rPr lang="fr-FR" i="1">
                                  <a:latin typeface="Cambria Math"/>
                                  <a:ea typeface="Cambria Math"/>
                                </a:rPr>
                                <m:t>(</m:t>
                              </m:r>
                              <m:r>
                                <a:rPr lang="fr-FR" i="1">
                                  <a:latin typeface="Cambria Math"/>
                                  <a:ea typeface="Cambria Math"/>
                                </a:rPr>
                                <m:t>𝑡</m:t>
                              </m:r>
                              <m:r>
                                <a:rPr lang="fr-FR" i="1">
                                  <a:latin typeface="Cambria Math"/>
                                  <a:ea typeface="Cambria Math"/>
                                </a:rPr>
                                <m:t>)</m:t>
                              </m:r>
                              <m:r>
                                <a:rPr lang="fr-FR" i="1">
                                  <a:latin typeface="Cambria Math"/>
                                  <a:ea typeface="Cambria Math"/>
                                </a:rPr>
                                <m:t>𝑑𝑡</m:t>
                              </m:r>
                            </m:e>
                          </m:nary>
                        </m:e>
                      </m:d>
                      <m:r>
                        <a:rPr lang="fr-FR" b="0" i="1" smtClean="0">
                          <a:latin typeface="Cambria Math"/>
                        </a:rPr>
                        <m:t>=</m:t>
                      </m:r>
                      <m:r>
                        <a:rPr lang="fr-FR" i="1">
                          <a:latin typeface="Cambria Math"/>
                          <a:ea typeface="Cambria Math"/>
                        </a:rPr>
                        <m:t>ℱ</m:t>
                      </m:r>
                      <m:d>
                        <m:dPr>
                          <m:begChr m:val="["/>
                          <m:endChr m:val="]"/>
                          <m:ctrlPr>
                            <a:rPr lang="fr-FR" i="1">
                              <a:latin typeface="Cambria Math"/>
                            </a:rPr>
                          </m:ctrlPr>
                        </m:dPr>
                        <m:e>
                          <m:sSub>
                            <m:sSubPr>
                              <m:ctrlPr>
                                <a:rPr lang="fr-FR" i="1" smtClean="0">
                                  <a:solidFill>
                                    <a:srgbClr val="FF0000"/>
                                  </a:solidFill>
                                  <a:latin typeface="Cambria Math"/>
                                </a:rPr>
                              </m:ctrlPr>
                            </m:sSubPr>
                            <m:e>
                              <m:r>
                                <a:rPr lang="fr-FR" i="1">
                                  <a:solidFill>
                                    <a:srgbClr val="FF0000"/>
                                  </a:solidFill>
                                  <a:latin typeface="Cambria Math"/>
                                </a:rPr>
                                <m:t>𝑓</m:t>
                              </m:r>
                            </m:e>
                            <m:sub>
                              <m:r>
                                <a:rPr lang="fr-FR" i="1">
                                  <a:solidFill>
                                    <a:srgbClr val="FF0000"/>
                                  </a:solidFill>
                                  <a:latin typeface="Cambria Math"/>
                                </a:rPr>
                                <m:t>𝑝</m:t>
                              </m:r>
                            </m:sub>
                          </m:sSub>
                          <m:d>
                            <m:dPr>
                              <m:ctrlPr>
                                <a:rPr lang="fr-FR" i="1">
                                  <a:solidFill>
                                    <a:srgbClr val="FF0000"/>
                                  </a:solidFill>
                                  <a:latin typeface="Cambria Math"/>
                                </a:rPr>
                              </m:ctrlPr>
                            </m:dPr>
                            <m:e>
                              <m:r>
                                <a:rPr lang="fr-FR" i="1">
                                  <a:solidFill>
                                    <a:srgbClr val="FF0000"/>
                                  </a:solidFill>
                                  <a:latin typeface="Cambria Math"/>
                                </a:rPr>
                                <m:t>𝑥</m:t>
                              </m:r>
                            </m:e>
                          </m:d>
                        </m:e>
                      </m:d>
                    </m:oMath>
                  </m:oMathPara>
                </a14:m>
                <a:endParaRPr lang="fr-FR" dirty="0"/>
              </a:p>
            </p:txBody>
          </p:sp>
        </mc:Choice>
        <mc:Fallback xmlns="">
          <p:sp>
            <p:nvSpPr>
              <p:cNvPr id="13" name="TextBox 12"/>
              <p:cNvSpPr txBox="1">
                <a:spLocks noRot="1" noChangeAspect="1" noMove="1" noResize="1" noEditPoints="1" noAdjustHandles="1" noChangeArrowheads="1" noChangeShapeType="1" noTextEdit="1"/>
              </p:cNvSpPr>
              <p:nvPr/>
            </p:nvSpPr>
            <p:spPr>
              <a:xfrm>
                <a:off x="2499959" y="4748742"/>
                <a:ext cx="3411318" cy="726096"/>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807547" y="1717722"/>
                <a:ext cx="2488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ℱ</m:t>
                      </m:r>
                      <m:d>
                        <m:dPr>
                          <m:begChr m:val="["/>
                          <m:endChr m:val="]"/>
                          <m:ctrlPr>
                            <a:rPr lang="fr-FR" b="0" i="1" smtClean="0">
                              <a:latin typeface="Cambria Math"/>
                            </a:rPr>
                          </m:ctrlPr>
                        </m:dPr>
                        <m:e>
                          <m:r>
                            <a:rPr lang="fr-FR" b="0" i="1" smtClean="0">
                              <a:solidFill>
                                <a:srgbClr val="00B050"/>
                              </a:solidFill>
                              <a:latin typeface="Cambria Math"/>
                            </a:rPr>
                            <m:t>𝐺</m:t>
                          </m:r>
                          <m:r>
                            <a:rPr lang="fr-FR" b="0" i="1" smtClean="0">
                              <a:solidFill>
                                <a:srgbClr val="00B050"/>
                              </a:solidFill>
                              <a:latin typeface="Cambria Math"/>
                            </a:rPr>
                            <m:t> (</m:t>
                          </m:r>
                          <m:r>
                            <a:rPr lang="fr-FR" b="0" i="1" smtClean="0">
                              <a:solidFill>
                                <a:srgbClr val="00B050"/>
                              </a:solidFill>
                              <a:latin typeface="Cambria Math"/>
                            </a:rPr>
                            <m:t>𝑥</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e>
                      </m:d>
                      <m:r>
                        <a:rPr lang="fr-FR" b="0" i="1" smtClean="0">
                          <a:latin typeface="Cambria Math"/>
                        </a:rPr>
                        <m:t>= </m:t>
                      </m:r>
                      <m:r>
                        <a:rPr lang="fr-FR" b="0" i="1" smtClean="0">
                          <a:solidFill>
                            <a:schemeClr val="accent2"/>
                          </a:solidFill>
                          <a:latin typeface="Cambria Math"/>
                          <a:ea typeface="Cambria Math"/>
                        </a:rPr>
                        <m:t>𝛿</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𝑡</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𝑥</m:t>
                      </m:r>
                      <m:r>
                        <a:rPr lang="fr-FR" b="0" i="1" smtClean="0">
                          <a:solidFill>
                            <a:schemeClr val="accent2"/>
                          </a:solidFill>
                          <a:latin typeface="Cambria Math"/>
                          <a:ea typeface="Cambria Math"/>
                        </a:rPr>
                        <m:t>)</m:t>
                      </m:r>
                    </m:oMath>
                  </m:oMathPara>
                </a14:m>
                <a:endParaRPr lang="fr-FR" dirty="0">
                  <a:solidFill>
                    <a:schemeClr val="accent2"/>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807547" y="1717722"/>
                <a:ext cx="2488438" cy="369332"/>
              </a:xfrm>
              <a:prstGeom prst="rect">
                <a:avLst/>
              </a:prstGeom>
              <a:blipFill rotWithShape="1">
                <a:blip r:embed="rId7"/>
                <a:stretch>
                  <a:fillRect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744725" y="1542064"/>
                <a:ext cx="3007105" cy="7206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fr-FR" i="1" smtClean="0">
                              <a:latin typeface="Cambria Math"/>
                            </a:rPr>
                          </m:ctrlPr>
                        </m:naryPr>
                        <m:sub>
                          <m:r>
                            <m:rPr>
                              <m:brk m:alnAt="23"/>
                            </m:rPr>
                            <a:rPr lang="fr-FR" b="0" i="1" smtClean="0">
                              <a:latin typeface="Cambria Math"/>
                            </a:rPr>
                            <m:t>𝑎</m:t>
                          </m:r>
                        </m:sub>
                        <m:sup>
                          <m:r>
                            <a:rPr lang="fr-FR" b="0" i="1" smtClean="0">
                              <a:latin typeface="Cambria Math"/>
                            </a:rPr>
                            <m:t>𝑏</m:t>
                          </m:r>
                        </m:sup>
                        <m:e>
                          <m:r>
                            <a:rPr lang="fr-FR" i="1">
                              <a:latin typeface="Cambria Math"/>
                              <a:ea typeface="Cambria Math"/>
                            </a:rPr>
                            <m:t>ℱ</m:t>
                          </m:r>
                          <m:d>
                            <m:dPr>
                              <m:begChr m:val="["/>
                              <m:endChr m:val="]"/>
                              <m:ctrlPr>
                                <a:rPr lang="fr-FR" i="1">
                                  <a:latin typeface="Cambria Math"/>
                                </a:rPr>
                              </m:ctrlPr>
                            </m:dPr>
                            <m:e>
                              <m:r>
                                <a:rPr lang="fr-FR" i="1" smtClean="0">
                                  <a:solidFill>
                                    <a:srgbClr val="00B050"/>
                                  </a:solidFill>
                                  <a:latin typeface="Cambria Math"/>
                                </a:rPr>
                                <m:t>𝐺</m:t>
                              </m:r>
                              <m:r>
                                <a:rPr lang="fr-FR" i="1" smtClean="0">
                                  <a:solidFill>
                                    <a:srgbClr val="00B050"/>
                                  </a:solidFill>
                                  <a:latin typeface="Cambria Math"/>
                                </a:rPr>
                                <m:t> (</m:t>
                              </m:r>
                              <m:r>
                                <a:rPr lang="fr-FR" i="1" smtClean="0">
                                  <a:solidFill>
                                    <a:srgbClr val="00B050"/>
                                  </a:solidFill>
                                  <a:latin typeface="Cambria Math"/>
                                </a:rPr>
                                <m:t>𝑥</m:t>
                              </m:r>
                              <m:r>
                                <a:rPr lang="fr-FR" i="1">
                                  <a:solidFill>
                                    <a:srgbClr val="00B050"/>
                                  </a:solidFill>
                                  <a:latin typeface="Cambria Math"/>
                                  <a:ea typeface="Cambria Math"/>
                                </a:rPr>
                                <m:t>:</m:t>
                              </m:r>
                              <m:r>
                                <a:rPr lang="fr-FR" i="1">
                                  <a:solidFill>
                                    <a:srgbClr val="00B050"/>
                                  </a:solidFill>
                                  <a:latin typeface="Cambria Math"/>
                                  <a:ea typeface="Cambria Math"/>
                                </a:rPr>
                                <m:t>𝑡</m:t>
                              </m:r>
                              <m:r>
                                <a:rPr lang="fr-FR" i="1">
                                  <a:solidFill>
                                    <a:srgbClr val="00B050"/>
                                  </a:solidFill>
                                  <a:latin typeface="Cambria Math"/>
                                  <a:ea typeface="Cambria Math"/>
                                </a:rPr>
                                <m:t>)</m:t>
                              </m:r>
                            </m:e>
                          </m:d>
                          <m:r>
                            <a:rPr lang="fr-FR" b="0" i="1" smtClean="0">
                              <a:latin typeface="Cambria Math"/>
                              <a:ea typeface="Cambria Math"/>
                            </a:rPr>
                            <m:t>𝑞</m:t>
                          </m:r>
                          <m:r>
                            <a:rPr lang="fr-FR" b="0" i="1" smtClean="0">
                              <a:latin typeface="Cambria Math"/>
                              <a:ea typeface="Cambria Math"/>
                            </a:rPr>
                            <m:t>(</m:t>
                          </m:r>
                          <m: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𝑑𝑡</m:t>
                          </m:r>
                        </m:e>
                      </m:nary>
                      <m:r>
                        <a:rPr lang="fr-FR" b="0" i="1" smtClean="0">
                          <a:latin typeface="Cambria Math"/>
                        </a:rPr>
                        <m:t>=</m:t>
                      </m:r>
                      <m:r>
                        <a:rPr lang="fr-FR" b="0" i="1" smtClean="0">
                          <a:latin typeface="Cambria Math"/>
                        </a:rPr>
                        <m:t>𝑞</m:t>
                      </m:r>
                      <m:r>
                        <a:rPr lang="fr-FR" b="0" i="1" smtClean="0">
                          <a:latin typeface="Cambria Math"/>
                        </a:rPr>
                        <m:t>(</m:t>
                      </m:r>
                      <m:r>
                        <a:rPr lang="fr-FR" b="0" i="1" smtClean="0">
                          <a:latin typeface="Cambria Math"/>
                        </a:rPr>
                        <m:t>𝑥</m:t>
                      </m:r>
                      <m:r>
                        <a:rPr lang="fr-FR" b="0" i="1" smtClean="0">
                          <a:latin typeface="Cambria Math"/>
                        </a:rPr>
                        <m:t>)</m:t>
                      </m:r>
                    </m:oMath>
                  </m:oMathPara>
                </a14:m>
                <a:endParaRPr lang="fr-FR" dirty="0"/>
              </a:p>
            </p:txBody>
          </p:sp>
        </mc:Choice>
        <mc:Fallback xmlns="">
          <p:sp>
            <p:nvSpPr>
              <p:cNvPr id="16" name="TextBox 15"/>
              <p:cNvSpPr txBox="1">
                <a:spLocks noRot="1" noChangeAspect="1" noMove="1" noResize="1" noEditPoints="1" noAdjustHandles="1" noChangeArrowheads="1" noChangeShapeType="1" noTextEdit="1"/>
              </p:cNvSpPr>
              <p:nvPr/>
            </p:nvSpPr>
            <p:spPr>
              <a:xfrm>
                <a:off x="5744725" y="1542064"/>
                <a:ext cx="3007105" cy="720647"/>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7844" y="2514600"/>
                <a:ext cx="3804439" cy="390748"/>
              </a:xfrm>
              <a:prstGeom prst="rect">
                <a:avLst/>
              </a:prstGeom>
              <a:noFill/>
            </p:spPr>
            <p:txBody>
              <a:bodyPr wrap="none" rtlCol="0">
                <a:spAutoFit/>
              </a:bodyPr>
              <a:lstStyle/>
              <a:p>
                <a:r>
                  <a:rPr lang="fr-FR" dirty="0" smtClean="0"/>
                  <a:t>Considering a particular solution </a:t>
                </a:r>
                <a14:m>
                  <m:oMath xmlns:m="http://schemas.openxmlformats.org/officeDocument/2006/math">
                    <m:sSub>
                      <m:sSubPr>
                        <m:ctrlPr>
                          <a:rPr lang="fr-FR" i="1" smtClean="0">
                            <a:latin typeface="Cambria Math"/>
                          </a:rPr>
                        </m:ctrlPr>
                      </m:sSubPr>
                      <m:e>
                        <m:r>
                          <a:rPr lang="fr-FR" b="0" i="1" smtClean="0">
                            <a:latin typeface="Cambria Math"/>
                          </a:rPr>
                          <m:t>𝑓</m:t>
                        </m:r>
                      </m:e>
                      <m:sub>
                        <m:r>
                          <a:rPr lang="fr-FR" b="0" i="1" smtClean="0">
                            <a:latin typeface="Cambria Math"/>
                          </a:rPr>
                          <m:t>𝑝</m:t>
                        </m:r>
                      </m:sub>
                    </m:sSub>
                  </m:oMath>
                </a14:m>
                <a:r>
                  <a:rPr lang="fr-FR" dirty="0" smtClean="0"/>
                  <a:t>:</a:t>
                </a:r>
                <a:endParaRPr lang="fr-FR" dirty="0"/>
              </a:p>
            </p:txBody>
          </p:sp>
        </mc:Choice>
        <mc:Fallback xmlns="">
          <p:sp>
            <p:nvSpPr>
              <p:cNvPr id="3" name="TextBox 2"/>
              <p:cNvSpPr txBox="1">
                <a:spLocks noRot="1" noChangeAspect="1" noMove="1" noResize="1" noEditPoints="1" noAdjustHandles="1" noChangeArrowheads="1" noChangeShapeType="1" noTextEdit="1"/>
              </p:cNvSpPr>
              <p:nvPr/>
            </p:nvSpPr>
            <p:spPr>
              <a:xfrm>
                <a:off x="527844" y="2514600"/>
                <a:ext cx="3804439" cy="390748"/>
              </a:xfrm>
              <a:prstGeom prst="rect">
                <a:avLst/>
              </a:prstGeom>
              <a:blipFill rotWithShape="1">
                <a:blip r:embed="rId9"/>
                <a:stretch>
                  <a:fillRect l="-1442" t="-7813" r="-481" b="-17188"/>
                </a:stretch>
              </a:blipFill>
            </p:spPr>
            <p:txBody>
              <a:bodyPr/>
              <a:lstStyle/>
              <a:p>
                <a:r>
                  <a:rPr lang="fr-FR">
                    <a:noFill/>
                  </a:rPr>
                  <a:t> </a:t>
                </a:r>
              </a:p>
            </p:txBody>
          </p:sp>
        </mc:Fallback>
      </mc:AlternateContent>
      <p:sp>
        <p:nvSpPr>
          <p:cNvPr id="4" name="TextBox 3"/>
          <p:cNvSpPr txBox="1"/>
          <p:nvPr/>
        </p:nvSpPr>
        <p:spPr>
          <a:xfrm>
            <a:off x="527844" y="3574534"/>
            <a:ext cx="2569934" cy="369332"/>
          </a:xfrm>
          <a:prstGeom prst="rect">
            <a:avLst/>
          </a:prstGeom>
          <a:noFill/>
        </p:spPr>
        <p:txBody>
          <a:bodyPr wrap="none" rtlCol="0">
            <a:spAutoFit/>
          </a:bodyPr>
          <a:lstStyle/>
          <a:p>
            <a:r>
              <a:rPr lang="fr-FR" dirty="0" smtClean="0"/>
              <a:t>Leading to the equality:</a:t>
            </a:r>
            <a:endParaRPr lang="fr-FR" dirty="0"/>
          </a:p>
        </p:txBody>
      </p:sp>
      <mc:AlternateContent xmlns:mc="http://schemas.openxmlformats.org/markup-compatibility/2006" xmlns:a14="http://schemas.microsoft.com/office/drawing/2010/main">
        <mc:Choice Requires="a14">
          <p:sp>
            <p:nvSpPr>
              <p:cNvPr id="17" name="TextBox 16"/>
              <p:cNvSpPr txBox="1"/>
              <p:nvPr/>
            </p:nvSpPr>
            <p:spPr>
              <a:xfrm>
                <a:off x="2995282" y="5641741"/>
                <a:ext cx="2689454" cy="7206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fr-FR" i="1">
                              <a:latin typeface="Cambria Math"/>
                            </a:rPr>
                          </m:ctrlPr>
                        </m:naryPr>
                        <m:sub>
                          <m:r>
                            <m:rPr>
                              <m:brk m:alnAt="23"/>
                            </m:rPr>
                            <a:rPr lang="fr-FR" i="1">
                              <a:latin typeface="Cambria Math"/>
                            </a:rPr>
                            <m:t>𝑎</m:t>
                          </m:r>
                        </m:sub>
                        <m:sup>
                          <m:r>
                            <a:rPr lang="fr-FR" i="1">
                              <a:latin typeface="Cambria Math"/>
                            </a:rPr>
                            <m:t>𝑏</m:t>
                          </m:r>
                        </m:sup>
                        <m:e>
                          <m:r>
                            <a:rPr lang="fr-FR" i="1" smtClean="0">
                              <a:solidFill>
                                <a:srgbClr val="00B050"/>
                              </a:solidFill>
                              <a:latin typeface="Cambria Math"/>
                              <a:ea typeface="Cambria Math"/>
                            </a:rPr>
                            <m:t>𝐺</m:t>
                          </m:r>
                          <m:r>
                            <a:rPr lang="fr-FR" i="1" smtClean="0">
                              <a:solidFill>
                                <a:srgbClr val="00B050"/>
                              </a:solidFill>
                              <a:latin typeface="Cambria Math"/>
                              <a:ea typeface="Cambria Math"/>
                            </a:rPr>
                            <m:t>(</m:t>
                          </m:r>
                          <m:r>
                            <a:rPr lang="fr-FR" i="1" smtClean="0">
                              <a:solidFill>
                                <a:srgbClr val="00B050"/>
                              </a:solidFill>
                              <a:latin typeface="Cambria Math"/>
                              <a:ea typeface="Cambria Math"/>
                            </a:rPr>
                            <m:t>𝑥</m:t>
                          </m:r>
                          <m:r>
                            <a:rPr lang="fr-FR" i="1" smtClean="0">
                              <a:solidFill>
                                <a:srgbClr val="00B050"/>
                              </a:solidFill>
                              <a:latin typeface="Cambria Math"/>
                              <a:ea typeface="Cambria Math"/>
                            </a:rPr>
                            <m:t>:</m:t>
                          </m:r>
                          <m:r>
                            <a:rPr lang="fr-FR" i="1" smtClean="0">
                              <a:solidFill>
                                <a:srgbClr val="00B050"/>
                              </a:solidFill>
                              <a:latin typeface="Cambria Math"/>
                              <a:ea typeface="Cambria Math"/>
                            </a:rPr>
                            <m:t>𝑡</m:t>
                          </m:r>
                          <m:r>
                            <a:rPr lang="fr-FR" i="1" smtClean="0">
                              <a:solidFill>
                                <a:srgbClr val="00B050"/>
                              </a:solidFill>
                              <a:latin typeface="Cambria Math"/>
                              <a:ea typeface="Cambria Math"/>
                            </a:rPr>
                            <m:t>)</m:t>
                          </m:r>
                          <m:r>
                            <a:rPr lang="fr-FR" i="1">
                              <a:latin typeface="Cambria Math"/>
                              <a:ea typeface="Cambria Math"/>
                            </a:rPr>
                            <m:t>𝑞</m:t>
                          </m:r>
                          <m:r>
                            <a:rPr lang="fr-FR" i="1">
                              <a:latin typeface="Cambria Math"/>
                              <a:ea typeface="Cambria Math"/>
                            </a:rPr>
                            <m:t>(</m:t>
                          </m:r>
                          <m:r>
                            <a:rPr lang="fr-FR" i="1">
                              <a:latin typeface="Cambria Math"/>
                              <a:ea typeface="Cambria Math"/>
                            </a:rPr>
                            <m:t>𝑡</m:t>
                          </m:r>
                          <m:r>
                            <a:rPr lang="fr-FR" i="1">
                              <a:latin typeface="Cambria Math"/>
                              <a:ea typeface="Cambria Math"/>
                            </a:rPr>
                            <m:t>)</m:t>
                          </m:r>
                          <m:r>
                            <a:rPr lang="fr-FR" i="1">
                              <a:latin typeface="Cambria Math"/>
                              <a:ea typeface="Cambria Math"/>
                            </a:rPr>
                            <m:t>𝑑𝑡</m:t>
                          </m:r>
                        </m:e>
                      </m:nary>
                      <m:r>
                        <a:rPr lang="fr-FR" b="0" i="1" smtClean="0">
                          <a:latin typeface="Cambria Math"/>
                        </a:rPr>
                        <m:t>=</m:t>
                      </m:r>
                      <m:sSub>
                        <m:sSubPr>
                          <m:ctrlPr>
                            <a:rPr lang="fr-FR" i="1" smtClean="0">
                              <a:solidFill>
                                <a:srgbClr val="FF0000"/>
                              </a:solidFill>
                              <a:latin typeface="Cambria Math"/>
                            </a:rPr>
                          </m:ctrlPr>
                        </m:sSubPr>
                        <m:e>
                          <m:r>
                            <a:rPr lang="fr-FR" i="1">
                              <a:solidFill>
                                <a:srgbClr val="FF0000"/>
                              </a:solidFill>
                              <a:latin typeface="Cambria Math"/>
                            </a:rPr>
                            <m:t>𝑓</m:t>
                          </m:r>
                        </m:e>
                        <m:sub>
                          <m:r>
                            <a:rPr lang="fr-FR" i="1">
                              <a:solidFill>
                                <a:srgbClr val="FF0000"/>
                              </a:solidFill>
                              <a:latin typeface="Cambria Math"/>
                            </a:rPr>
                            <m:t>𝑝</m:t>
                          </m:r>
                        </m:sub>
                      </m:sSub>
                      <m:d>
                        <m:dPr>
                          <m:ctrlPr>
                            <a:rPr lang="fr-FR" i="1">
                              <a:solidFill>
                                <a:srgbClr val="FF0000"/>
                              </a:solidFill>
                              <a:latin typeface="Cambria Math"/>
                            </a:rPr>
                          </m:ctrlPr>
                        </m:dPr>
                        <m:e>
                          <m:r>
                            <a:rPr lang="fr-FR" i="1">
                              <a:solidFill>
                                <a:srgbClr val="FF0000"/>
                              </a:solidFill>
                              <a:latin typeface="Cambria Math"/>
                            </a:rPr>
                            <m:t>𝑥</m:t>
                          </m:r>
                        </m:e>
                      </m:d>
                    </m:oMath>
                  </m:oMathPara>
                </a14:m>
                <a:endParaRPr lang="fr-FR" dirty="0"/>
              </a:p>
            </p:txBody>
          </p:sp>
        </mc:Choice>
        <mc:Fallback xmlns="">
          <p:sp>
            <p:nvSpPr>
              <p:cNvPr id="17" name="TextBox 16"/>
              <p:cNvSpPr txBox="1">
                <a:spLocks noRot="1" noChangeAspect="1" noMove="1" noResize="1" noEditPoints="1" noAdjustHandles="1" noChangeArrowheads="1" noChangeShapeType="1" noTextEdit="1"/>
              </p:cNvSpPr>
              <p:nvPr/>
            </p:nvSpPr>
            <p:spPr>
              <a:xfrm>
                <a:off x="2995282" y="5641741"/>
                <a:ext cx="2689454" cy="720647"/>
              </a:xfrm>
              <a:prstGeom prst="rect">
                <a:avLst/>
              </a:prstGeom>
              <a:blipFill rotWithShape="1">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8376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3" grpId="0"/>
      <p:bldP spid="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Green’s function solution</a:t>
            </a:r>
          </a:p>
        </p:txBody>
      </p:sp>
      <mc:AlternateContent xmlns:mc="http://schemas.openxmlformats.org/markup-compatibility/2006" xmlns:a14="http://schemas.microsoft.com/office/drawing/2010/main">
        <mc:Choice Requires="a14">
          <p:sp>
            <p:nvSpPr>
              <p:cNvPr id="2" name="TextBox 1"/>
              <p:cNvSpPr txBox="1"/>
              <p:nvPr/>
            </p:nvSpPr>
            <p:spPr>
              <a:xfrm>
                <a:off x="609600" y="1676400"/>
                <a:ext cx="2719334" cy="369332"/>
              </a:xfrm>
              <a:prstGeom prst="rect">
                <a:avLst/>
              </a:prstGeom>
              <a:noFill/>
            </p:spPr>
            <p:txBody>
              <a:bodyPr wrap="none" rtlCol="0">
                <a:spAutoFit/>
              </a:bodyPr>
              <a:lstStyle/>
              <a:p>
                <a:r>
                  <a:rPr lang="fr-FR" dirty="0" smtClean="0"/>
                  <a:t>How to compute </a:t>
                </a:r>
                <a14:m>
                  <m:oMath xmlns:m="http://schemas.openxmlformats.org/officeDocument/2006/math">
                    <m:r>
                      <a:rPr lang="fr-FR" b="0" i="1" smtClean="0">
                        <a:solidFill>
                          <a:srgbClr val="00B050"/>
                        </a:solidFill>
                        <a:latin typeface="Cambria Math"/>
                      </a:rPr>
                      <m:t>𝐺</m:t>
                    </m:r>
                    <m:r>
                      <a:rPr lang="fr-FR" b="0" i="1" smtClean="0">
                        <a:solidFill>
                          <a:srgbClr val="00B050"/>
                        </a:solidFill>
                        <a:latin typeface="Cambria Math"/>
                      </a:rPr>
                      <m:t>(</m:t>
                    </m:r>
                    <m:r>
                      <a:rPr lang="fr-FR" b="0" i="1" smtClean="0">
                        <a:solidFill>
                          <a:srgbClr val="00B050"/>
                        </a:solidFill>
                        <a:latin typeface="Cambria Math"/>
                      </a:rPr>
                      <m:t>𝑥</m:t>
                    </m:r>
                    <m:r>
                      <a:rPr lang="fr-FR" b="0" i="1" smtClean="0">
                        <a:solidFill>
                          <a:srgbClr val="00B050"/>
                        </a:solidFill>
                        <a:latin typeface="Cambria Math"/>
                      </a:rPr>
                      <m:t>:</m:t>
                    </m:r>
                    <m:r>
                      <a:rPr lang="fr-FR" b="0" i="1" smtClean="0">
                        <a:solidFill>
                          <a:srgbClr val="00B050"/>
                        </a:solidFill>
                        <a:latin typeface="Cambria Math"/>
                      </a:rPr>
                      <m:t>𝑡</m:t>
                    </m:r>
                    <m:r>
                      <a:rPr lang="fr-FR" b="0" i="1" smtClean="0">
                        <a:solidFill>
                          <a:srgbClr val="00B050"/>
                        </a:solidFill>
                        <a:latin typeface="Cambria Math"/>
                      </a:rPr>
                      <m:t>)</m:t>
                    </m:r>
                  </m:oMath>
                </a14:m>
                <a:r>
                  <a:rPr lang="fr-FR" dirty="0" smtClean="0"/>
                  <a:t>?</a:t>
                </a:r>
                <a:endParaRPr lang="fr-FR" dirty="0"/>
              </a:p>
            </p:txBody>
          </p:sp>
        </mc:Choice>
        <mc:Fallback xmlns="">
          <p:sp>
            <p:nvSpPr>
              <p:cNvPr id="2" name="TextBox 1"/>
              <p:cNvSpPr txBox="1">
                <a:spLocks noRot="1" noChangeAspect="1" noMove="1" noResize="1" noEditPoints="1" noAdjustHandles="1" noChangeArrowheads="1" noChangeShapeType="1" noTextEdit="1"/>
              </p:cNvSpPr>
              <p:nvPr/>
            </p:nvSpPr>
            <p:spPr>
              <a:xfrm>
                <a:off x="609600" y="1676400"/>
                <a:ext cx="2719334" cy="369332"/>
              </a:xfrm>
              <a:prstGeom prst="rect">
                <a:avLst/>
              </a:prstGeom>
              <a:blipFill rotWithShape="1">
                <a:blip r:embed="rId3"/>
                <a:stretch>
                  <a:fillRect l="-1794" t="-8197" r="-8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746593" y="2350532"/>
                <a:ext cx="2488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ℱ</m:t>
                      </m:r>
                      <m:d>
                        <m:dPr>
                          <m:begChr m:val="["/>
                          <m:endChr m:val="]"/>
                          <m:ctrlPr>
                            <a:rPr lang="fr-FR" b="0" i="1" smtClean="0">
                              <a:latin typeface="Cambria Math"/>
                            </a:rPr>
                          </m:ctrlPr>
                        </m:dPr>
                        <m:e>
                          <m:r>
                            <a:rPr lang="fr-FR" b="0" i="1" smtClean="0">
                              <a:solidFill>
                                <a:srgbClr val="00B050"/>
                              </a:solidFill>
                              <a:latin typeface="Cambria Math"/>
                            </a:rPr>
                            <m:t>𝐺</m:t>
                          </m:r>
                          <m:r>
                            <a:rPr lang="fr-FR" b="0" i="1" smtClean="0">
                              <a:solidFill>
                                <a:srgbClr val="00B050"/>
                              </a:solidFill>
                              <a:latin typeface="Cambria Math"/>
                            </a:rPr>
                            <m:t>(</m:t>
                          </m:r>
                          <m:r>
                            <a:rPr lang="fr-FR" b="0" i="1" smtClean="0">
                              <a:solidFill>
                                <a:srgbClr val="00B050"/>
                              </a:solidFill>
                              <a:latin typeface="Cambria Math"/>
                            </a:rPr>
                            <m:t>𝑥</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e>
                      </m:d>
                      <m:r>
                        <a:rPr lang="fr-FR" b="0" i="1" smtClean="0">
                          <a:latin typeface="Cambria Math"/>
                        </a:rPr>
                        <m:t>= </m:t>
                      </m:r>
                      <m:r>
                        <a:rPr lang="fr-FR" b="0" i="1" smtClean="0">
                          <a:solidFill>
                            <a:schemeClr val="accent2"/>
                          </a:solidFill>
                          <a:latin typeface="Cambria Math"/>
                          <a:ea typeface="Cambria Math"/>
                        </a:rPr>
                        <m:t>𝛿</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𝑡</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𝑥</m:t>
                      </m:r>
                      <m:r>
                        <a:rPr lang="fr-FR" b="0" i="1" smtClean="0">
                          <a:solidFill>
                            <a:schemeClr val="accent2"/>
                          </a:solidFill>
                          <a:latin typeface="Cambria Math"/>
                          <a:ea typeface="Cambria Math"/>
                        </a:rPr>
                        <m:t>)</m:t>
                      </m:r>
                    </m:oMath>
                  </m:oMathPara>
                </a14:m>
                <a:endParaRPr lang="fr-FR" dirty="0"/>
              </a:p>
            </p:txBody>
          </p:sp>
        </mc:Choice>
        <mc:Fallback xmlns="">
          <p:sp>
            <p:nvSpPr>
              <p:cNvPr id="11" name="TextBox 10"/>
              <p:cNvSpPr txBox="1">
                <a:spLocks noRot="1" noChangeAspect="1" noMove="1" noResize="1" noEditPoints="1" noAdjustHandles="1" noChangeArrowheads="1" noChangeShapeType="1" noTextEdit="1"/>
              </p:cNvSpPr>
              <p:nvPr/>
            </p:nvSpPr>
            <p:spPr>
              <a:xfrm>
                <a:off x="2746593" y="2350532"/>
                <a:ext cx="2488438" cy="369332"/>
              </a:xfrm>
              <a:prstGeom prst="rect">
                <a:avLst/>
              </a:prstGeom>
              <a:blipFill rotWithShape="1">
                <a:blip r:embed="rId4"/>
                <a:stretch>
                  <a:fillRect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9599" y="2895600"/>
                <a:ext cx="1623971" cy="369332"/>
              </a:xfrm>
              <a:prstGeom prst="rect">
                <a:avLst/>
              </a:prstGeom>
              <a:noFill/>
            </p:spPr>
            <p:txBody>
              <a:bodyPr wrap="none" rtlCol="0">
                <a:spAutoFit/>
              </a:bodyPr>
              <a:lstStyle/>
              <a:p>
                <a:r>
                  <a:rPr lang="fr-FR" dirty="0" smtClean="0"/>
                  <a:t>For any </a:t>
                </a:r>
                <a14:m>
                  <m:oMath xmlns:m="http://schemas.openxmlformats.org/officeDocument/2006/math">
                    <m:r>
                      <a:rPr lang="fr-FR" b="0" i="1" smtClean="0">
                        <a:latin typeface="Cambria Math"/>
                      </a:rPr>
                      <m:t>𝑥</m:t>
                    </m:r>
                    <m:r>
                      <a:rPr lang="fr-FR" b="0" i="1" smtClean="0">
                        <a:latin typeface="Cambria Math"/>
                        <a:ea typeface="Cambria Math"/>
                      </a:rPr>
                      <m:t>≠</m:t>
                    </m:r>
                    <m:r>
                      <a:rPr lang="fr-FR" b="0" i="1" smtClean="0">
                        <a:latin typeface="Cambria Math"/>
                      </a:rPr>
                      <m:t>𝑡</m:t>
                    </m:r>
                  </m:oMath>
                </a14:m>
                <a:r>
                  <a:rPr lang="fr-FR" dirty="0" smtClean="0"/>
                  <a:t>:</a:t>
                </a:r>
                <a:endParaRPr lang="fr-FR" dirty="0"/>
              </a:p>
            </p:txBody>
          </p:sp>
        </mc:Choice>
        <mc:Fallback xmlns="">
          <p:sp>
            <p:nvSpPr>
              <p:cNvPr id="12" name="TextBox 11"/>
              <p:cNvSpPr txBox="1">
                <a:spLocks noRot="1" noChangeAspect="1" noMove="1" noResize="1" noEditPoints="1" noAdjustHandles="1" noChangeArrowheads="1" noChangeShapeType="1" noTextEdit="1"/>
              </p:cNvSpPr>
              <p:nvPr/>
            </p:nvSpPr>
            <p:spPr>
              <a:xfrm>
                <a:off x="609599" y="2895600"/>
                <a:ext cx="1623971" cy="369332"/>
              </a:xfrm>
              <a:prstGeom prst="rect">
                <a:avLst/>
              </a:prstGeom>
              <a:blipFill rotWithShape="1">
                <a:blip r:embed="rId5"/>
                <a:stretch>
                  <a:fillRect l="-3008" t="-8197" r="-2256"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22924" y="3472934"/>
                <a:ext cx="21357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ea typeface="Cambria Math"/>
                        </a:rPr>
                        <m:t>ℱ</m:t>
                      </m:r>
                      <m:d>
                        <m:dPr>
                          <m:begChr m:val="["/>
                          <m:endChr m:val="]"/>
                          <m:ctrlPr>
                            <a:rPr lang="fr-FR" b="0" i="1" smtClean="0">
                              <a:latin typeface="Cambria Math"/>
                            </a:rPr>
                          </m:ctrlPr>
                        </m:dPr>
                        <m:e>
                          <m:r>
                            <a:rPr lang="fr-FR" b="0" i="1" smtClean="0">
                              <a:solidFill>
                                <a:srgbClr val="00B050"/>
                              </a:solidFill>
                              <a:latin typeface="Cambria Math"/>
                            </a:rPr>
                            <m:t>𝐺</m:t>
                          </m:r>
                          <m:r>
                            <a:rPr lang="fr-FR" b="0" i="1" smtClean="0">
                              <a:solidFill>
                                <a:srgbClr val="00B050"/>
                              </a:solidFill>
                              <a:latin typeface="Cambria Math"/>
                            </a:rPr>
                            <m:t>(</m:t>
                          </m:r>
                          <m:r>
                            <a:rPr lang="fr-FR" b="0" i="1" smtClean="0">
                              <a:solidFill>
                                <a:srgbClr val="00B050"/>
                              </a:solidFill>
                              <a:latin typeface="Cambria Math"/>
                            </a:rPr>
                            <m:t>𝑥</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e>
                      </m:d>
                      <m:r>
                        <a:rPr lang="fr-FR" b="0" i="1" smtClean="0">
                          <a:latin typeface="Cambria Math"/>
                        </a:rPr>
                        <m:t>=</m:t>
                      </m:r>
                      <m:r>
                        <a:rPr lang="fr-FR" b="0" i="1" smtClean="0">
                          <a:latin typeface="Cambria Math"/>
                          <a:ea typeface="Cambria Math"/>
                        </a:rPr>
                        <m:t>0</m:t>
                      </m:r>
                    </m:oMath>
                  </m:oMathPara>
                </a14:m>
                <a:endParaRPr lang="fr-FR" dirty="0"/>
              </a:p>
            </p:txBody>
          </p:sp>
        </mc:Choice>
        <mc:Fallback xmlns="">
          <p:sp>
            <p:nvSpPr>
              <p:cNvPr id="15" name="TextBox 14"/>
              <p:cNvSpPr txBox="1">
                <a:spLocks noRot="1" noChangeAspect="1" noMove="1" noResize="1" noEditPoints="1" noAdjustHandles="1" noChangeArrowheads="1" noChangeShapeType="1" noTextEdit="1"/>
              </p:cNvSpPr>
              <p:nvPr/>
            </p:nvSpPr>
            <p:spPr>
              <a:xfrm>
                <a:off x="2922924" y="3472934"/>
                <a:ext cx="2135776" cy="369332"/>
              </a:xfrm>
              <a:prstGeom prst="rect">
                <a:avLst/>
              </a:prstGeom>
              <a:blipFill rotWithShape="1">
                <a:blip r:embed="rId6"/>
                <a:stretch>
                  <a:fillRect b="-15000"/>
                </a:stretch>
              </a:blipFill>
            </p:spPr>
            <p:txBody>
              <a:bodyPr/>
              <a:lstStyle/>
              <a:p>
                <a:r>
                  <a:rPr lang="fr-FR">
                    <a:noFill/>
                  </a:rPr>
                  <a:t> </a:t>
                </a:r>
              </a:p>
            </p:txBody>
          </p:sp>
        </mc:Fallback>
      </mc:AlternateContent>
      <p:sp>
        <p:nvSpPr>
          <p:cNvPr id="3" name="TextBox 2"/>
          <p:cNvSpPr txBox="1"/>
          <p:nvPr/>
        </p:nvSpPr>
        <p:spPr>
          <a:xfrm>
            <a:off x="5235031" y="3472934"/>
            <a:ext cx="2698175" cy="369332"/>
          </a:xfrm>
          <a:prstGeom prst="rect">
            <a:avLst/>
          </a:prstGeom>
          <a:noFill/>
        </p:spPr>
        <p:txBody>
          <a:bodyPr wrap="none" rtlCol="0">
            <a:spAutoFit/>
          </a:bodyPr>
          <a:lstStyle/>
          <a:p>
            <a:r>
              <a:rPr lang="fr-FR" dirty="0" smtClean="0"/>
              <a:t>Homogeneous equation!</a:t>
            </a:r>
            <a:endParaRPr lang="fr-FR" dirty="0"/>
          </a:p>
        </p:txBody>
      </p:sp>
      <mc:AlternateContent xmlns:mc="http://schemas.openxmlformats.org/markup-compatibility/2006" xmlns:a14="http://schemas.microsoft.com/office/drawing/2010/main">
        <mc:Choice Requires="a14">
          <p:sp>
            <p:nvSpPr>
              <p:cNvPr id="16" name="TextBox 15"/>
              <p:cNvSpPr txBox="1"/>
              <p:nvPr/>
            </p:nvSpPr>
            <p:spPr>
              <a:xfrm>
                <a:off x="609598" y="4050268"/>
                <a:ext cx="3688638" cy="369332"/>
              </a:xfrm>
              <a:prstGeom prst="rect">
                <a:avLst/>
              </a:prstGeom>
              <a:noFill/>
            </p:spPr>
            <p:txBody>
              <a:bodyPr wrap="none" rtlCol="0">
                <a:spAutoFit/>
              </a:bodyPr>
              <a:lstStyle/>
              <a:p>
                <a:r>
                  <a:rPr lang="fr-FR" dirty="0" smtClean="0"/>
                  <a:t>For </a:t>
                </a:r>
                <a14:m>
                  <m:oMath xmlns:m="http://schemas.openxmlformats.org/officeDocument/2006/math">
                    <m:r>
                      <a:rPr lang="fr-FR" b="0" i="1" smtClean="0">
                        <a:latin typeface="Cambria Math"/>
                      </a:rPr>
                      <m:t>𝑥</m:t>
                    </m:r>
                    <m:r>
                      <a:rPr lang="fr-FR" b="0" i="1" smtClean="0">
                        <a:latin typeface="Cambria Math"/>
                      </a:rPr>
                      <m:t>=</m:t>
                    </m:r>
                    <m:r>
                      <a:rPr lang="fr-FR" b="0" i="1" smtClean="0">
                        <a:latin typeface="Cambria Math"/>
                      </a:rPr>
                      <m:t>𝑡</m:t>
                    </m:r>
                  </m:oMath>
                </a14:m>
                <a:r>
                  <a:rPr lang="fr-FR" dirty="0" smtClean="0"/>
                  <a:t>, use of a </a:t>
                </a:r>
                <a:r>
                  <a:rPr lang="fr-FR" i="1" dirty="0" smtClean="0"/>
                  <a:t>jump condition</a:t>
                </a:r>
                <a:r>
                  <a:rPr lang="fr-FR" dirty="0" smtClean="0"/>
                  <a:t>:</a:t>
                </a:r>
                <a:endParaRPr lang="fr-FR" dirty="0"/>
              </a:p>
            </p:txBody>
          </p:sp>
        </mc:Choice>
        <mc:Fallback xmlns="">
          <p:sp>
            <p:nvSpPr>
              <p:cNvPr id="16" name="TextBox 15"/>
              <p:cNvSpPr txBox="1">
                <a:spLocks noRot="1" noChangeAspect="1" noMove="1" noResize="1" noEditPoints="1" noAdjustHandles="1" noChangeArrowheads="1" noChangeShapeType="1" noTextEdit="1"/>
              </p:cNvSpPr>
              <p:nvPr/>
            </p:nvSpPr>
            <p:spPr>
              <a:xfrm>
                <a:off x="609598" y="4050268"/>
                <a:ext cx="3688638" cy="369332"/>
              </a:xfrm>
              <a:prstGeom prst="rect">
                <a:avLst/>
              </a:prstGeom>
              <a:blipFill rotWithShape="1">
                <a:blip r:embed="rId7"/>
                <a:stretch>
                  <a:fillRect l="-1322" t="-8197" r="-331"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19081" y="4521061"/>
                <a:ext cx="3954865" cy="7114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fr-FR" i="1" smtClean="0">
                              <a:latin typeface="Cambria Math"/>
                            </a:rPr>
                          </m:ctrlPr>
                        </m:naryPr>
                        <m:sub>
                          <m:r>
                            <m:rPr>
                              <m:brk m:alnAt="23"/>
                            </m:rPr>
                            <a:rPr lang="fr-FR" b="0" i="1" smtClean="0">
                              <a:latin typeface="Cambria Math"/>
                            </a:rPr>
                            <m:t>𝑡</m:t>
                          </m:r>
                          <m:r>
                            <a:rPr lang="fr-FR" b="0" i="1" smtClean="0">
                              <a:latin typeface="Cambria Math"/>
                            </a:rPr>
                            <m:t>−</m:t>
                          </m:r>
                          <m:r>
                            <a:rPr lang="fr-FR" b="0" i="1" smtClean="0">
                              <a:latin typeface="Cambria Math"/>
                              <a:ea typeface="Cambria Math"/>
                            </a:rPr>
                            <m:t>𝜀</m:t>
                          </m:r>
                        </m:sub>
                        <m:sup>
                          <m:r>
                            <a:rPr lang="fr-FR" b="0" i="1" smtClean="0">
                              <a:latin typeface="Cambria Math"/>
                            </a:rPr>
                            <m:t>𝑡</m:t>
                          </m:r>
                          <m:r>
                            <a:rPr lang="fr-FR" b="0" i="1" smtClean="0">
                              <a:latin typeface="Cambria Math"/>
                            </a:rPr>
                            <m:t>+</m:t>
                          </m:r>
                          <m:r>
                            <a:rPr lang="fr-FR" b="0" i="1" smtClean="0">
                              <a:latin typeface="Cambria Math"/>
                              <a:ea typeface="Cambria Math"/>
                            </a:rPr>
                            <m:t>𝜀</m:t>
                          </m:r>
                        </m:sup>
                        <m:e>
                          <m:r>
                            <a:rPr lang="fr-FR" i="1">
                              <a:latin typeface="Cambria Math"/>
                              <a:ea typeface="Cambria Math"/>
                            </a:rPr>
                            <m:t>ℱ</m:t>
                          </m:r>
                          <m:d>
                            <m:dPr>
                              <m:begChr m:val="["/>
                              <m:endChr m:val="]"/>
                              <m:ctrlPr>
                                <a:rPr lang="fr-FR" i="1">
                                  <a:latin typeface="Cambria Math"/>
                                </a:rPr>
                              </m:ctrlPr>
                            </m:dPr>
                            <m:e>
                              <m:r>
                                <a:rPr lang="fr-FR" i="1" smtClean="0">
                                  <a:solidFill>
                                    <a:srgbClr val="00B050"/>
                                  </a:solidFill>
                                  <a:latin typeface="Cambria Math"/>
                                </a:rPr>
                                <m:t>𝐺</m:t>
                              </m:r>
                              <m:r>
                                <a:rPr lang="fr-FR" i="1" smtClean="0">
                                  <a:solidFill>
                                    <a:srgbClr val="00B050"/>
                                  </a:solidFill>
                                  <a:latin typeface="Cambria Math"/>
                                </a:rPr>
                                <m:t>(</m:t>
                              </m:r>
                              <m:r>
                                <a:rPr lang="fr-FR" i="1" smtClean="0">
                                  <a:solidFill>
                                    <a:srgbClr val="00B050"/>
                                  </a:solidFill>
                                  <a:latin typeface="Cambria Math"/>
                                </a:rPr>
                                <m:t>𝑥</m:t>
                              </m:r>
                              <m:r>
                                <a:rPr lang="fr-FR" i="1">
                                  <a:solidFill>
                                    <a:srgbClr val="00B050"/>
                                  </a:solidFill>
                                  <a:latin typeface="Cambria Math"/>
                                  <a:ea typeface="Cambria Math"/>
                                </a:rPr>
                                <m:t>:</m:t>
                              </m:r>
                              <m:r>
                                <a:rPr lang="fr-FR" i="1">
                                  <a:solidFill>
                                    <a:srgbClr val="00B050"/>
                                  </a:solidFill>
                                  <a:latin typeface="Cambria Math"/>
                                  <a:ea typeface="Cambria Math"/>
                                </a:rPr>
                                <m:t>𝑡</m:t>
                              </m:r>
                              <m:r>
                                <a:rPr lang="fr-FR" i="1">
                                  <a:solidFill>
                                    <a:srgbClr val="00B050"/>
                                  </a:solidFill>
                                  <a:latin typeface="Cambria Math"/>
                                  <a:ea typeface="Cambria Math"/>
                                </a:rPr>
                                <m:t>)</m:t>
                              </m:r>
                            </m:e>
                          </m:d>
                          <m:r>
                            <a:rPr lang="fr-FR" b="0" i="1" smtClean="0">
                              <a:latin typeface="Cambria Math"/>
                              <a:ea typeface="Cambria Math"/>
                            </a:rPr>
                            <m:t>𝑑𝑥</m:t>
                          </m:r>
                          <m:r>
                            <a:rPr lang="fr-FR" b="0" i="1" smtClean="0">
                              <a:latin typeface="Cambria Math"/>
                              <a:ea typeface="Cambria Math"/>
                            </a:rPr>
                            <m:t>= </m:t>
                          </m:r>
                          <m:nary>
                            <m:naryPr>
                              <m:ctrlPr>
                                <a:rPr lang="fr-FR" b="0" i="1" smtClean="0">
                                  <a:latin typeface="Cambria Math"/>
                                  <a:ea typeface="Cambria Math"/>
                                </a:rPr>
                              </m:ctrlPr>
                            </m:naryPr>
                            <m:sub>
                              <m:r>
                                <m:rPr>
                                  <m:brk m:alnAt="23"/>
                                </m:rP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𝜀</m:t>
                              </m:r>
                            </m:sub>
                            <m:sup>
                              <m: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𝜀</m:t>
                              </m:r>
                            </m:sup>
                            <m:e>
                              <m:r>
                                <a:rPr lang="fr-FR" b="0" i="1" smtClean="0">
                                  <a:solidFill>
                                    <a:schemeClr val="accent2"/>
                                  </a:solidFill>
                                  <a:latin typeface="Cambria Math"/>
                                  <a:ea typeface="Cambria Math"/>
                                </a:rPr>
                                <m:t>𝛿</m:t>
                              </m:r>
                              <m:d>
                                <m:dPr>
                                  <m:ctrlPr>
                                    <a:rPr lang="fr-FR" b="0" i="1" smtClean="0">
                                      <a:solidFill>
                                        <a:schemeClr val="accent2"/>
                                      </a:solidFill>
                                      <a:latin typeface="Cambria Math"/>
                                      <a:ea typeface="Cambria Math"/>
                                    </a:rPr>
                                  </m:ctrlPr>
                                </m:dPr>
                                <m:e>
                                  <m:r>
                                    <a:rPr lang="fr-FR" b="0" i="1" smtClean="0">
                                      <a:solidFill>
                                        <a:schemeClr val="accent2"/>
                                      </a:solidFill>
                                      <a:latin typeface="Cambria Math"/>
                                      <a:ea typeface="Cambria Math"/>
                                    </a:rPr>
                                    <m:t>𝑡</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𝑥</m:t>
                                  </m:r>
                                </m:e>
                              </m:d>
                              <m:r>
                                <a:rPr lang="fr-FR" b="0" i="1" smtClean="0">
                                  <a:latin typeface="Cambria Math"/>
                                  <a:ea typeface="Cambria Math"/>
                                </a:rPr>
                                <m:t>𝑑𝑥</m:t>
                              </m:r>
                            </m:e>
                          </m:nary>
                        </m:e>
                      </m:nary>
                    </m:oMath>
                  </m:oMathPara>
                </a14:m>
                <a:endParaRPr lang="fr-FR" dirty="0"/>
              </a:p>
            </p:txBody>
          </p:sp>
        </mc:Choice>
        <mc:Fallback xmlns="">
          <p:sp>
            <p:nvSpPr>
              <p:cNvPr id="4" name="TextBox 3"/>
              <p:cNvSpPr txBox="1">
                <a:spLocks noRot="1" noChangeAspect="1" noMove="1" noResize="1" noEditPoints="1" noAdjustHandles="1" noChangeArrowheads="1" noChangeShapeType="1" noTextEdit="1"/>
              </p:cNvSpPr>
              <p:nvPr/>
            </p:nvSpPr>
            <p:spPr>
              <a:xfrm>
                <a:off x="2119081" y="4521061"/>
                <a:ext cx="3954865" cy="711477"/>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58277" y="5454134"/>
                <a:ext cx="30650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solidFill>
                            <a:srgbClr val="00B050"/>
                          </a:solidFill>
                          <a:latin typeface="Cambria Math"/>
                        </a:rPr>
                        <m:t>𝐺</m:t>
                      </m:r>
                      <m:d>
                        <m:dPr>
                          <m:ctrlPr>
                            <a:rPr lang="fr-FR" i="1">
                              <a:solidFill>
                                <a:srgbClr val="00B050"/>
                              </a:solidFill>
                              <a:latin typeface="Cambria Math"/>
                            </a:rPr>
                          </m:ctrlPr>
                        </m:dPr>
                        <m:e>
                          <m:r>
                            <a:rPr lang="fr-FR" b="0" i="1" smtClean="0">
                              <a:solidFill>
                                <a:srgbClr val="00B050"/>
                              </a:solidFill>
                              <a:latin typeface="Cambria Math"/>
                            </a:rPr>
                            <m:t>𝑡</m:t>
                          </m:r>
                          <m:r>
                            <a:rPr lang="fr-FR" b="0" i="1" smtClean="0">
                              <a:solidFill>
                                <a:srgbClr val="00B050"/>
                              </a:solidFill>
                              <a:latin typeface="Cambria Math"/>
                            </a:rPr>
                            <m:t>+</m:t>
                          </m:r>
                          <m:r>
                            <a:rPr lang="fr-FR" b="0" i="1" smtClean="0">
                              <a:solidFill>
                                <a:srgbClr val="00B050"/>
                              </a:solidFill>
                              <a:latin typeface="Cambria Math"/>
                              <a:ea typeface="Cambria Math"/>
                            </a:rPr>
                            <m:t>𝜀</m:t>
                          </m:r>
                          <m:r>
                            <a:rPr lang="fr-FR" i="1">
                              <a:solidFill>
                                <a:srgbClr val="00B050"/>
                              </a:solidFill>
                              <a:latin typeface="Cambria Math"/>
                              <a:ea typeface="Cambria Math"/>
                            </a:rPr>
                            <m:t>:</m:t>
                          </m:r>
                          <m:r>
                            <a:rPr lang="fr-FR" i="1">
                              <a:solidFill>
                                <a:srgbClr val="00B050"/>
                              </a:solidFill>
                              <a:latin typeface="Cambria Math"/>
                              <a:ea typeface="Cambria Math"/>
                            </a:rPr>
                            <m:t>𝑡</m:t>
                          </m:r>
                        </m:e>
                      </m:d>
                      <m:r>
                        <a:rPr lang="fr-FR" b="0" i="1" smtClean="0">
                          <a:latin typeface="Cambria Math"/>
                          <a:ea typeface="Cambria Math"/>
                        </a:rPr>
                        <m:t>−</m:t>
                      </m:r>
                      <m:r>
                        <a:rPr lang="fr-FR" i="1" smtClean="0">
                          <a:solidFill>
                            <a:srgbClr val="00B050"/>
                          </a:solidFill>
                          <a:latin typeface="Cambria Math"/>
                        </a:rPr>
                        <m:t>𝐺</m:t>
                      </m:r>
                      <m:d>
                        <m:dPr>
                          <m:ctrlPr>
                            <a:rPr lang="fr-FR" i="1">
                              <a:solidFill>
                                <a:srgbClr val="00B050"/>
                              </a:solidFill>
                              <a:latin typeface="Cambria Math"/>
                            </a:rPr>
                          </m:ctrlPr>
                        </m:dPr>
                        <m:e>
                          <m:r>
                            <a:rPr lang="fr-FR" b="0" i="1" smtClean="0">
                              <a:solidFill>
                                <a:srgbClr val="00B050"/>
                              </a:solidFill>
                              <a:latin typeface="Cambria Math"/>
                            </a:rPr>
                            <m:t>𝑡</m:t>
                          </m:r>
                          <m:r>
                            <a:rPr lang="fr-FR" b="0" i="1" smtClean="0">
                              <a:solidFill>
                                <a:srgbClr val="00B050"/>
                              </a:solidFill>
                              <a:latin typeface="Cambria Math"/>
                            </a:rPr>
                            <m:t>−</m:t>
                          </m:r>
                          <m:r>
                            <a:rPr lang="fr-FR" b="0" i="1" smtClean="0">
                              <a:solidFill>
                                <a:srgbClr val="00B050"/>
                              </a:solidFill>
                              <a:latin typeface="Cambria Math"/>
                              <a:ea typeface="Cambria Math"/>
                            </a:rPr>
                            <m:t>𝜀</m:t>
                          </m:r>
                          <m:r>
                            <a:rPr lang="fr-FR" i="1">
                              <a:solidFill>
                                <a:srgbClr val="00B050"/>
                              </a:solidFill>
                              <a:latin typeface="Cambria Math"/>
                              <a:ea typeface="Cambria Math"/>
                            </a:rPr>
                            <m:t>:</m:t>
                          </m:r>
                          <m:r>
                            <a:rPr lang="fr-FR" i="1">
                              <a:solidFill>
                                <a:srgbClr val="00B050"/>
                              </a:solidFill>
                              <a:latin typeface="Cambria Math"/>
                              <a:ea typeface="Cambria Math"/>
                            </a:rPr>
                            <m:t>𝑡</m:t>
                          </m:r>
                        </m:e>
                      </m:d>
                      <m:r>
                        <a:rPr lang="fr-FR" b="0" i="1" smtClean="0">
                          <a:latin typeface="Cambria Math"/>
                          <a:ea typeface="Cambria Math"/>
                        </a:rPr>
                        <m:t>=1</m:t>
                      </m:r>
                    </m:oMath>
                  </m:oMathPara>
                </a14:m>
                <a:endParaRPr lang="fr-FR" dirty="0"/>
              </a:p>
            </p:txBody>
          </p:sp>
        </mc:Choice>
        <mc:Fallback xmlns="">
          <p:sp>
            <p:nvSpPr>
              <p:cNvPr id="5" name="TextBox 4"/>
              <p:cNvSpPr txBox="1">
                <a:spLocks noRot="1" noChangeAspect="1" noMove="1" noResize="1" noEditPoints="1" noAdjustHandles="1" noChangeArrowheads="1" noChangeShapeType="1" noTextEdit="1"/>
              </p:cNvSpPr>
              <p:nvPr/>
            </p:nvSpPr>
            <p:spPr>
              <a:xfrm>
                <a:off x="2458277" y="5454134"/>
                <a:ext cx="3065070" cy="369332"/>
              </a:xfrm>
              <a:prstGeom prst="rect">
                <a:avLst/>
              </a:prstGeom>
              <a:blipFill rotWithShape="1">
                <a:blip r:embed="rId9"/>
                <a:stretch>
                  <a:fillRect/>
                </a:stretch>
              </a:blipFill>
            </p:spPr>
            <p:txBody>
              <a:bodyPr/>
              <a:lstStyle/>
              <a:p>
                <a:r>
                  <a:rPr lang="fr-FR">
                    <a:noFill/>
                  </a:rPr>
                  <a:t> </a:t>
                </a:r>
              </a:p>
            </p:txBody>
          </p:sp>
        </mc:Fallback>
      </mc:AlternateContent>
      <p:sp>
        <p:nvSpPr>
          <p:cNvPr id="6" name="TextBox 5"/>
          <p:cNvSpPr txBox="1"/>
          <p:nvPr/>
        </p:nvSpPr>
        <p:spPr>
          <a:xfrm>
            <a:off x="609600" y="6172200"/>
            <a:ext cx="8080097" cy="369332"/>
          </a:xfrm>
          <a:prstGeom prst="rect">
            <a:avLst/>
          </a:prstGeom>
          <a:noFill/>
        </p:spPr>
        <p:txBody>
          <a:bodyPr wrap="none" rtlCol="0">
            <a:spAutoFit/>
          </a:bodyPr>
          <a:lstStyle/>
          <a:p>
            <a:r>
              <a:rPr lang="fr-FR" dirty="0" smtClean="0"/>
              <a:t>The Green’s function can be expressed using only the homogeneous solution</a:t>
            </a:r>
            <a:endParaRPr lang="fr-FR" dirty="0"/>
          </a:p>
        </p:txBody>
      </p:sp>
    </p:spTree>
    <p:extLst>
      <p:ext uri="{BB962C8B-B14F-4D97-AF65-F5344CB8AC3E}">
        <p14:creationId xmlns:p14="http://schemas.microsoft.com/office/powerpoint/2010/main" val="31214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3" grpId="0"/>
      <p:bldP spid="16"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Back to the RTE</a:t>
            </a:r>
          </a:p>
        </p:txBody>
      </p:sp>
      <mc:AlternateContent xmlns:mc="http://schemas.openxmlformats.org/markup-compatibility/2006" xmlns:a14="http://schemas.microsoft.com/office/drawing/2010/main">
        <mc:Choice Requires="a14">
          <p:sp>
            <p:nvSpPr>
              <p:cNvPr id="13" name="TextBox 12"/>
              <p:cNvSpPr txBox="1"/>
              <p:nvPr/>
            </p:nvSpPr>
            <p:spPr>
              <a:xfrm>
                <a:off x="2997655" y="2207364"/>
                <a:ext cx="29928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ℒ</m:t>
                      </m:r>
                      <m:d>
                        <m:dPr>
                          <m:begChr m:val="["/>
                          <m:endChr m:val="]"/>
                          <m:ctrlPr>
                            <a:rPr lang="fr-FR" b="0" i="1" smtClean="0">
                              <a:latin typeface="Cambria Math"/>
                            </a:rPr>
                          </m:ctrlPr>
                        </m:dPr>
                        <m:e>
                          <m:sSup>
                            <m:sSupPr>
                              <m:ctrlPr>
                                <a:rPr lang="fr-FR" b="0" i="1" smtClean="0">
                                  <a:latin typeface="Cambria Math"/>
                                </a:rPr>
                              </m:ctrlPr>
                            </m:sSupPr>
                            <m:e>
                              <m:r>
                                <a:rPr lang="fr-FR" b="0" i="1" smtClean="0">
                                  <a:latin typeface="Cambria Math"/>
                                </a:rPr>
                                <m:t>𝐼</m:t>
                              </m:r>
                            </m:e>
                            <m:sup>
                              <m:r>
                                <a:rPr lang="fr-FR" b="0" i="1" smtClean="0">
                                  <a:latin typeface="Cambria Math"/>
                                </a:rPr>
                                <m:t>𝑚</m:t>
                              </m:r>
                            </m:sup>
                          </m:sSup>
                          <m:d>
                            <m:dPr>
                              <m:ctrlPr>
                                <a:rPr lang="fr-FR" b="0" i="1" smtClean="0">
                                  <a:latin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 </m:t>
                              </m:r>
                            </m:e>
                          </m:d>
                        </m:e>
                      </m:d>
                      <m:r>
                        <a:rPr lang="fr-FR" b="0" i="1" smtClean="0">
                          <a:latin typeface="Cambria Math"/>
                          <a:ea typeface="Cambria Math"/>
                        </a:rPr>
                        <m:t>= </m:t>
                      </m:r>
                      <m:sSup>
                        <m:sSupPr>
                          <m:ctrlPr>
                            <a:rPr lang="fr-FR" b="0" i="1" smtClean="0">
                              <a:latin typeface="Cambria Math"/>
                              <a:ea typeface="Cambria Math"/>
                            </a:rPr>
                          </m:ctrlPr>
                        </m:sSupPr>
                        <m:e>
                          <m:r>
                            <a:rPr lang="fr-FR" b="0" i="1" smtClean="0">
                              <a:latin typeface="Cambria Math"/>
                              <a:ea typeface="Cambria Math"/>
                            </a:rPr>
                            <m:t>𝑄</m:t>
                          </m:r>
                        </m:e>
                        <m:sup>
                          <m:r>
                            <a:rPr lang="fr-FR" b="0" i="1" smtClean="0">
                              <a:latin typeface="Cambria Math"/>
                              <a:ea typeface="Cambria Math"/>
                            </a:rPr>
                            <m:t>𝑚</m:t>
                          </m:r>
                        </m:sup>
                      </m:sSup>
                      <m:r>
                        <a:rPr lang="fr-FR" b="0" i="1" smtClean="0">
                          <a:latin typeface="Cambria Math"/>
                          <a:ea typeface="Cambria Math"/>
                        </a:rPr>
                        <m:t>(</m:t>
                      </m:r>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m:t>
                      </m:r>
                      <m:sSub>
                        <m:sSubPr>
                          <m:ctrlPr>
                            <a:rPr lang="fr-FR" b="0" i="1" smtClean="0">
                              <a:latin typeface="Cambria Math"/>
                              <a:ea typeface="Cambria Math"/>
                            </a:rPr>
                          </m:ctrlPr>
                        </m:sSubPr>
                        <m:e>
                          <m:r>
                            <a:rPr lang="fr-FR" b="0" i="1" smtClean="0">
                              <a:latin typeface="Cambria Math"/>
                              <a:ea typeface="Cambria Math"/>
                            </a:rPr>
                            <m:t>𝜇</m:t>
                          </m:r>
                        </m:e>
                        <m:sub>
                          <m:r>
                            <a:rPr lang="fr-FR" b="0" i="1" smtClean="0">
                              <a:latin typeface="Cambria Math"/>
                              <a:ea typeface="Cambria Math"/>
                            </a:rPr>
                            <m:t>𝑖𝑛</m:t>
                          </m:r>
                        </m:sub>
                      </m:sSub>
                      <m:r>
                        <a:rPr lang="fr-FR" b="0" i="1" smtClean="0">
                          <a:latin typeface="Cambria Math"/>
                          <a:ea typeface="Cambria Math"/>
                        </a:rPr>
                        <m:t>)</m:t>
                      </m:r>
                    </m:oMath>
                  </m:oMathPara>
                </a14:m>
                <a:endParaRPr lang="fr-FR" dirty="0"/>
              </a:p>
            </p:txBody>
          </p:sp>
        </mc:Choice>
        <mc:Fallback xmlns="">
          <p:sp>
            <p:nvSpPr>
              <p:cNvPr id="13" name="TextBox 12"/>
              <p:cNvSpPr txBox="1">
                <a:spLocks noRot="1" noChangeAspect="1" noMove="1" noResize="1" noEditPoints="1" noAdjustHandles="1" noChangeArrowheads="1" noChangeShapeType="1" noTextEdit="1"/>
              </p:cNvSpPr>
              <p:nvPr/>
            </p:nvSpPr>
            <p:spPr>
              <a:xfrm>
                <a:off x="2997655" y="2207364"/>
                <a:ext cx="2992871" cy="369332"/>
              </a:xfrm>
              <a:prstGeom prst="rect">
                <a:avLst/>
              </a:prstGeom>
              <a:blipFill rotWithShape="1">
                <a:blip r:embed="rId3"/>
                <a:stretch>
                  <a:fillRect b="-1311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86304" y="1494540"/>
                <a:ext cx="7015575" cy="712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f>
                        <m:fPr>
                          <m:ctrlPr>
                            <a:rPr lang="fr-FR" b="0" i="1" smtClean="0">
                              <a:latin typeface="Cambria Math"/>
                              <a:ea typeface="Cambria Math"/>
                            </a:rPr>
                          </m:ctrlPr>
                        </m:fPr>
                        <m:num>
                          <m:r>
                            <a:rPr lang="fr-FR" b="0" i="1" smtClean="0">
                              <a:latin typeface="Cambria Math"/>
                              <a:ea typeface="Cambria Math"/>
                            </a:rPr>
                            <m:t>𝜕</m:t>
                          </m:r>
                        </m:num>
                        <m:den>
                          <m:r>
                            <a:rPr lang="fr-FR" b="0" i="1" smtClean="0">
                              <a:latin typeface="Cambria Math"/>
                              <a:ea typeface="Cambria Math"/>
                            </a:rPr>
                            <m:t>𝜕𝜏</m:t>
                          </m:r>
                        </m:den>
                      </m:f>
                      <m:sSup>
                        <m:sSupPr>
                          <m:ctrlPr>
                            <a:rPr lang="fr-FR" b="0" i="1" smtClean="0">
                              <a:latin typeface="Cambria Math"/>
                              <a:ea typeface="Cambria Math"/>
                            </a:rPr>
                          </m:ctrlPr>
                        </m:sSupPr>
                        <m:e>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sSup>
                        <m:sSupPr>
                          <m:ctrlPr>
                            <a:rPr lang="fr-FR" b="0" i="1" smtClean="0">
                              <a:latin typeface="Cambria Math"/>
                              <a:ea typeface="Cambria Math"/>
                            </a:rPr>
                          </m:ctrlPr>
                        </m:sSupPr>
                        <m:e>
                          <m:r>
                            <a:rPr lang="fr-FR" b="0" i="1" smtClean="0">
                              <a:latin typeface="Cambria Math"/>
                              <a:ea typeface="Cambria Math"/>
                            </a:rPr>
                            <m:t>+</m:t>
                          </m:r>
                          <m:r>
                            <a:rPr lang="fr-FR" b="0" i="1" smtClean="0">
                              <a:latin typeface="Cambria Math"/>
                              <a:ea typeface="Cambria Math"/>
                            </a:rPr>
                            <m:t>𝐼</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e>
                      </m:d>
                      <m:r>
                        <a:rPr lang="fr-FR" b="0" i="1" smtClean="0">
                          <a:latin typeface="Cambria Math"/>
                          <a:ea typeface="Cambria Math"/>
                        </a:rPr>
                        <m:t>−</m:t>
                      </m:r>
                      <m:f>
                        <m:fPr>
                          <m:ctrlPr>
                            <a:rPr lang="fr-FR" b="0" i="1" smtClean="0">
                              <a:solidFill>
                                <a:schemeClr val="tx1"/>
                              </a:solidFill>
                              <a:latin typeface="Cambria Math"/>
                              <a:ea typeface="Cambria Math"/>
                            </a:rPr>
                          </m:ctrlPr>
                        </m:fPr>
                        <m:num>
                          <m:r>
                            <a:rPr lang="fr-FR" b="0" i="1" smtClean="0">
                              <a:solidFill>
                                <a:schemeClr val="tx1"/>
                              </a:solidFill>
                              <a:latin typeface="Cambria Math"/>
                              <a:ea typeface="Cambria Math"/>
                            </a:rPr>
                            <m:t>𝜔</m:t>
                          </m:r>
                        </m:num>
                        <m:den>
                          <m:r>
                            <a:rPr lang="fr-FR" b="0" i="1" smtClean="0">
                              <a:solidFill>
                                <a:schemeClr val="tx1"/>
                              </a:solidFill>
                              <a:latin typeface="Cambria Math"/>
                              <a:ea typeface="Cambria Math"/>
                            </a:rPr>
                            <m:t>2</m:t>
                          </m:r>
                        </m:den>
                      </m:f>
                      <m:nary>
                        <m:naryPr>
                          <m:ctrlPr>
                            <a:rPr lang="fr-FR" b="0" i="1" smtClean="0">
                              <a:solidFill>
                                <a:schemeClr val="tx1"/>
                              </a:solidFill>
                              <a:latin typeface="Cambria Math"/>
                              <a:ea typeface="Cambria Math"/>
                            </a:rPr>
                          </m:ctrlPr>
                        </m:naryPr>
                        <m:sub>
                          <m:r>
                            <m:rPr>
                              <m:brk m:alnAt="23"/>
                            </m:rPr>
                            <a:rPr lang="fr-FR" b="0" i="1" smtClean="0">
                              <a:solidFill>
                                <a:schemeClr val="tx1"/>
                              </a:solidFill>
                              <a:latin typeface="Cambria Math"/>
                              <a:ea typeface="Cambria Math"/>
                            </a:rPr>
                            <m:t>−</m:t>
                          </m:r>
                          <m:r>
                            <a:rPr lang="fr-FR" b="0" i="1" smtClean="0">
                              <a:solidFill>
                                <a:schemeClr val="tx1"/>
                              </a:solidFill>
                              <a:latin typeface="Cambria Math"/>
                              <a:ea typeface="Cambria Math"/>
                            </a:rPr>
                            <m:t>1</m:t>
                          </m:r>
                        </m:sub>
                        <m:sup>
                          <m:r>
                            <a:rPr lang="fr-FR" b="0" i="1" smtClean="0">
                              <a:solidFill>
                                <a:schemeClr val="tx1"/>
                              </a:solidFill>
                              <a:latin typeface="Cambria Math"/>
                              <a:ea typeface="Cambria Math"/>
                            </a:rPr>
                            <m:t>1</m:t>
                          </m:r>
                        </m:sup>
                        <m:e>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𝑝</m:t>
                              </m:r>
                            </m:e>
                            <m:sup>
                              <m:r>
                                <a:rPr lang="fr-FR" b="0" i="1" smtClean="0">
                                  <a:solidFill>
                                    <a:schemeClr val="tx1"/>
                                  </a:solidFill>
                                  <a:latin typeface="Cambria Math"/>
                                  <a:ea typeface="Cambria Math"/>
                                </a:rPr>
                                <m:t>𝑚</m:t>
                              </m:r>
                            </m:sup>
                          </m:sSup>
                          <m:d>
                            <m:dPr>
                              <m:ctrlPr>
                                <a:rPr lang="fr-FR" b="0" i="1" smtClean="0">
                                  <a:solidFill>
                                    <a:schemeClr val="tx1"/>
                                  </a:solidFill>
                                  <a:latin typeface="Cambria Math"/>
                                  <a:ea typeface="Cambria Math"/>
                                </a:rPr>
                              </m:ctrlPr>
                            </m:dPr>
                            <m:e>
                              <m:r>
                                <a:rPr lang="fr-FR" b="0" i="1" smtClean="0">
                                  <a:solidFill>
                                    <a:schemeClr val="tx1"/>
                                  </a:solidFill>
                                  <a:latin typeface="Cambria Math"/>
                                  <a:ea typeface="Cambria Math"/>
                                </a:rPr>
                                <m:t>𝜇</m:t>
                              </m:r>
                              <m:r>
                                <a:rPr lang="fr-FR" b="0" i="1" smtClean="0">
                                  <a:solidFill>
                                    <a:schemeClr val="tx1"/>
                                  </a:solidFill>
                                  <a:latin typeface="Cambria Math"/>
                                  <a:ea typeface="Cambria Math"/>
                                </a:rPr>
                                <m:t>,</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d>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𝐼</m:t>
                              </m:r>
                            </m:e>
                            <m:sup>
                              <m:r>
                                <a:rPr lang="fr-FR" b="0" i="1" smtClean="0">
                                  <a:solidFill>
                                    <a:schemeClr val="tx1"/>
                                  </a:solidFill>
                                  <a:latin typeface="Cambria Math"/>
                                  <a:ea typeface="Cambria Math"/>
                                </a:rPr>
                                <m:t>𝑚</m:t>
                              </m:r>
                            </m:sup>
                          </m:sSup>
                          <m:d>
                            <m:dPr>
                              <m:ctrlPr>
                                <a:rPr lang="fr-FR" b="0" i="1" smtClean="0">
                                  <a:solidFill>
                                    <a:schemeClr val="tx1"/>
                                  </a:solidFill>
                                  <a:latin typeface="Cambria Math"/>
                                  <a:ea typeface="Cambria Math"/>
                                </a:rPr>
                              </m:ctrlPr>
                            </m:dPr>
                            <m:e>
                              <m:r>
                                <a:rPr lang="fr-FR" b="0" i="1" smtClean="0">
                                  <a:solidFill>
                                    <a:schemeClr val="tx1"/>
                                  </a:solidFill>
                                  <a:latin typeface="Cambria Math"/>
                                  <a:ea typeface="Cambria Math"/>
                                </a:rPr>
                                <m:t>𝜏</m:t>
                              </m:r>
                              <m:r>
                                <a:rPr lang="fr-FR" b="0" i="1" smtClean="0">
                                  <a:solidFill>
                                    <a:schemeClr val="tx1"/>
                                  </a:solidFill>
                                  <a:latin typeface="Cambria Math"/>
                                  <a:ea typeface="Cambria Math"/>
                                </a:rPr>
                                <m:t>,</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d>
                          <m:r>
                            <a:rPr lang="fr-FR" b="0" i="1" smtClean="0">
                              <a:solidFill>
                                <a:schemeClr val="tx1"/>
                              </a:solidFill>
                              <a:latin typeface="Cambria Math"/>
                              <a:ea typeface="Cambria Math"/>
                            </a:rPr>
                            <m:t>𝑑</m:t>
                          </m:r>
                          <m:sSup>
                            <m:sSupPr>
                              <m:ctrlPr>
                                <a:rPr lang="fr-FR" b="0" i="1" smtClean="0">
                                  <a:solidFill>
                                    <a:schemeClr val="tx1"/>
                                  </a:solidFill>
                                  <a:latin typeface="Cambria Math"/>
                                  <a:ea typeface="Cambria Math"/>
                                </a:rPr>
                              </m:ctrlPr>
                            </m:sSupPr>
                            <m:e>
                              <m:r>
                                <a:rPr lang="fr-FR" b="0" i="1" smtClean="0">
                                  <a:solidFill>
                                    <a:schemeClr val="tx1"/>
                                  </a:solidFill>
                                  <a:latin typeface="Cambria Math"/>
                                  <a:ea typeface="Cambria Math"/>
                                </a:rPr>
                                <m:t>𝜇</m:t>
                              </m:r>
                            </m:e>
                            <m:sup>
                              <m:r>
                                <a:rPr lang="fr-FR" b="0" i="1" smtClean="0">
                                  <a:solidFill>
                                    <a:schemeClr val="tx1"/>
                                  </a:solidFill>
                                  <a:latin typeface="Cambria Math"/>
                                  <a:ea typeface="Cambria Math"/>
                                </a:rPr>
                                <m:t>′</m:t>
                              </m:r>
                            </m:sup>
                          </m:sSup>
                        </m:e>
                      </m:nary>
                      <m:r>
                        <a:rPr lang="fr-FR" b="0" i="1" smtClean="0">
                          <a:solidFill>
                            <a:schemeClr val="tx1"/>
                          </a:solidFill>
                          <a:latin typeface="Cambria Math"/>
                          <a:ea typeface="Cambria Math"/>
                        </a:rPr>
                        <m:t>=</m:t>
                      </m:r>
                      <m:sSup>
                        <m:sSupPr>
                          <m:ctrlPr>
                            <a:rPr lang="fr-FR" b="0" i="1" smtClean="0">
                              <a:latin typeface="Cambria Math"/>
                              <a:ea typeface="Cambria Math"/>
                            </a:rPr>
                          </m:ctrlPr>
                        </m:sSupPr>
                        <m:e>
                          <m:r>
                            <a:rPr lang="fr-FR" b="0" i="1" smtClean="0">
                              <a:latin typeface="Cambria Math"/>
                              <a:ea typeface="Cambria Math"/>
                            </a:rPr>
                            <m:t>𝑄</m:t>
                          </m:r>
                        </m:e>
                        <m:sup>
                          <m:r>
                            <a:rPr lang="fr-FR" b="0" i="1" smtClean="0">
                              <a:latin typeface="Cambria Math"/>
                              <a:ea typeface="Cambria Math"/>
                            </a:rPr>
                            <m:t>𝑚</m:t>
                          </m:r>
                        </m:sup>
                      </m:sSup>
                      <m:d>
                        <m:dPr>
                          <m:ctrlPr>
                            <a:rPr lang="fr-FR" b="0" i="1" smtClean="0">
                              <a:latin typeface="Cambria Math"/>
                              <a:ea typeface="Cambria Math"/>
                            </a:rPr>
                          </m:ctrlPr>
                        </m:dPr>
                        <m:e>
                          <m:r>
                            <a:rPr lang="fr-FR" b="0" i="1" smtClean="0">
                              <a:latin typeface="Cambria Math"/>
                              <a:ea typeface="Cambria Math"/>
                            </a:rPr>
                            <m:t>𝜏</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m:t>
                          </m:r>
                          <m:sSub>
                            <m:sSubPr>
                              <m:ctrlPr>
                                <a:rPr lang="fr-FR" i="1">
                                  <a:latin typeface="Cambria Math"/>
                                  <a:ea typeface="Cambria Math"/>
                                </a:rPr>
                              </m:ctrlPr>
                            </m:sSubPr>
                            <m:e>
                              <m:r>
                                <a:rPr lang="fr-FR" i="1">
                                  <a:latin typeface="Cambria Math"/>
                                  <a:ea typeface="Cambria Math"/>
                                </a:rPr>
                                <m:t>𝜇</m:t>
                              </m:r>
                            </m:e>
                            <m:sub>
                              <m:r>
                                <a:rPr lang="fr-FR" i="1">
                                  <a:latin typeface="Cambria Math"/>
                                  <a:ea typeface="Cambria Math"/>
                                </a:rPr>
                                <m:t>𝑖𝑛</m:t>
                              </m:r>
                            </m:sub>
                          </m:sSub>
                        </m:e>
                      </m:d>
                    </m:oMath>
                  </m:oMathPara>
                </a14:m>
                <a:endParaRPr lang="fr-FR" b="0" dirty="0" smtClean="0"/>
              </a:p>
            </p:txBody>
          </p:sp>
        </mc:Choice>
        <mc:Fallback xmlns="">
          <p:sp>
            <p:nvSpPr>
              <p:cNvPr id="14" name="TextBox 13"/>
              <p:cNvSpPr txBox="1">
                <a:spLocks noRot="1" noChangeAspect="1" noMove="1" noResize="1" noEditPoints="1" noAdjustHandles="1" noChangeArrowheads="1" noChangeShapeType="1" noTextEdit="1"/>
              </p:cNvSpPr>
              <p:nvPr/>
            </p:nvSpPr>
            <p:spPr>
              <a:xfrm>
                <a:off x="986304" y="1494540"/>
                <a:ext cx="7015575" cy="712824"/>
              </a:xfrm>
              <a:prstGeom prst="rect">
                <a:avLst/>
              </a:prstGeom>
              <a:blipFill rotWithShape="1">
                <a:blip r:embed="rId4"/>
                <a:stretch>
                  <a:fillRect/>
                </a:stretch>
              </a:blipFill>
            </p:spPr>
            <p:txBody>
              <a:bodyPr/>
              <a:lstStyle/>
              <a:p>
                <a:r>
                  <a:rPr lang="fr-FR">
                    <a:noFill/>
                  </a:rPr>
                  <a:t> </a:t>
                </a:r>
              </a:p>
            </p:txBody>
          </p:sp>
        </mc:Fallback>
      </mc:AlternateContent>
      <p:sp>
        <p:nvSpPr>
          <p:cNvPr id="7" name="TextBox 6"/>
          <p:cNvSpPr txBox="1"/>
          <p:nvPr/>
        </p:nvSpPr>
        <p:spPr>
          <a:xfrm>
            <a:off x="457200" y="2927866"/>
            <a:ext cx="6400150" cy="369332"/>
          </a:xfrm>
          <a:prstGeom prst="rect">
            <a:avLst/>
          </a:prstGeom>
          <a:noFill/>
        </p:spPr>
        <p:txBody>
          <a:bodyPr wrap="none" rtlCol="0">
            <a:spAutoFit/>
          </a:bodyPr>
          <a:lstStyle/>
          <a:p>
            <a:r>
              <a:rPr lang="fr-FR" dirty="0" smtClean="0"/>
              <a:t>In this case the Green’s function is defined as a 4-D function:</a:t>
            </a:r>
            <a:endParaRPr lang="fr-FR" dirty="0"/>
          </a:p>
        </p:txBody>
      </p:sp>
      <mc:AlternateContent xmlns:mc="http://schemas.openxmlformats.org/markup-compatibility/2006" xmlns:a14="http://schemas.microsoft.com/office/drawing/2010/main">
        <mc:Choice Requires="a14">
          <p:sp>
            <p:nvSpPr>
              <p:cNvPr id="17" name="TextBox 16"/>
              <p:cNvSpPr txBox="1"/>
              <p:nvPr/>
            </p:nvSpPr>
            <p:spPr>
              <a:xfrm>
                <a:off x="2484950" y="3649028"/>
                <a:ext cx="40182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ℒ</m:t>
                      </m:r>
                      <m:d>
                        <m:dPr>
                          <m:begChr m:val="["/>
                          <m:endChr m:val="]"/>
                          <m:ctrlPr>
                            <a:rPr lang="fr-FR" b="0" i="1" smtClean="0">
                              <a:latin typeface="Cambria Math"/>
                            </a:rPr>
                          </m:ctrlPr>
                        </m:dPr>
                        <m:e>
                          <m:sSup>
                            <m:sSupPr>
                              <m:ctrlPr>
                                <a:rPr lang="fr-FR" b="0" i="1" smtClean="0">
                                  <a:solidFill>
                                    <a:srgbClr val="00B050"/>
                                  </a:solidFill>
                                  <a:latin typeface="Cambria Math"/>
                                </a:rPr>
                              </m:ctrlPr>
                            </m:sSupPr>
                            <m:e>
                              <m:r>
                                <a:rPr lang="fr-FR" b="0" i="1" smtClean="0">
                                  <a:solidFill>
                                    <a:srgbClr val="00B050"/>
                                  </a:solidFill>
                                  <a:latin typeface="Cambria Math"/>
                                </a:rPr>
                                <m:t>𝐺</m:t>
                              </m:r>
                            </m:e>
                            <m:sup>
                              <m:r>
                                <a:rPr lang="fr-FR" b="0" i="1" smtClean="0">
                                  <a:solidFill>
                                    <a:srgbClr val="00B050"/>
                                  </a:solidFill>
                                  <a:latin typeface="Cambria Math"/>
                                </a:rPr>
                                <m:t>𝑚</m:t>
                              </m:r>
                            </m:sup>
                          </m:sSup>
                          <m:d>
                            <m:dPr>
                              <m:ctrlPr>
                                <a:rPr lang="fr-FR" b="0" i="1" smtClean="0">
                                  <a:solidFill>
                                    <a:srgbClr val="00B050"/>
                                  </a:solidFill>
                                  <a:latin typeface="Cambria Math"/>
                                </a:rPr>
                              </m:ctrlPr>
                            </m:dPr>
                            <m:e>
                              <m:r>
                                <a:rPr lang="fr-FR" b="0" i="1" smtClean="0">
                                  <a:solidFill>
                                    <a:srgbClr val="00B050"/>
                                  </a:solidFill>
                                  <a:latin typeface="Cambria Math"/>
                                  <a:ea typeface="Cambria Math"/>
                                </a:rPr>
                                <m:t>𝜏</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𝜇</m:t>
                              </m:r>
                              <m:r>
                                <a:rPr lang="fr-FR" b="0" i="1" smtClean="0">
                                  <a:solidFill>
                                    <a:srgbClr val="00B050"/>
                                  </a:solidFill>
                                  <a:latin typeface="Cambria Math"/>
                                  <a:ea typeface="Cambria Math"/>
                                </a:rPr>
                                <m:t> :</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𝜇</m:t>
                              </m:r>
                              <m:r>
                                <a:rPr lang="fr-FR" b="0" i="1" smtClean="0">
                                  <a:solidFill>
                                    <a:srgbClr val="00B050"/>
                                  </a:solidFill>
                                  <a:latin typeface="Cambria Math"/>
                                  <a:ea typeface="Cambria Math"/>
                                </a:rPr>
                                <m:t>′</m:t>
                              </m:r>
                            </m:e>
                          </m:d>
                        </m:e>
                      </m:d>
                      <m:r>
                        <a:rPr lang="fr-FR" b="0" i="1" smtClean="0">
                          <a:latin typeface="Cambria Math"/>
                          <a:ea typeface="Cambria Math"/>
                        </a:rPr>
                        <m:t>=</m:t>
                      </m:r>
                      <m:r>
                        <a:rPr lang="fr-FR" b="0" i="1" smtClean="0">
                          <a:solidFill>
                            <a:schemeClr val="accent2"/>
                          </a:solidFill>
                          <a:latin typeface="Cambria Math"/>
                          <a:ea typeface="Cambria Math"/>
                        </a:rPr>
                        <m:t>𝛿</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𝑡</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𝜏</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𝛿</m:t>
                      </m:r>
                      <m:r>
                        <a:rPr lang="fr-FR" b="0" i="1" smtClean="0">
                          <a:solidFill>
                            <a:schemeClr val="accent2"/>
                          </a:solidFill>
                          <a:latin typeface="Cambria Math"/>
                          <a:ea typeface="Cambria Math"/>
                        </a:rPr>
                        <m:t>(</m:t>
                      </m:r>
                      <m:sSup>
                        <m:sSupPr>
                          <m:ctrlPr>
                            <a:rPr lang="fr-FR" b="0" i="1" smtClean="0">
                              <a:solidFill>
                                <a:schemeClr val="accent2"/>
                              </a:solidFill>
                              <a:latin typeface="Cambria Math"/>
                              <a:ea typeface="Cambria Math"/>
                            </a:rPr>
                          </m:ctrlPr>
                        </m:sSupPr>
                        <m:e>
                          <m:r>
                            <a:rPr lang="fr-FR" b="0" i="1" smtClean="0">
                              <a:solidFill>
                                <a:schemeClr val="accent2"/>
                              </a:solidFill>
                              <a:latin typeface="Cambria Math"/>
                              <a:ea typeface="Cambria Math"/>
                            </a:rPr>
                            <m:t>𝜇</m:t>
                          </m:r>
                        </m:e>
                        <m:sup>
                          <m:r>
                            <a:rPr lang="fr-FR" b="0" i="1" smtClean="0">
                              <a:solidFill>
                                <a:schemeClr val="accent2"/>
                              </a:solidFill>
                              <a:latin typeface="Cambria Math"/>
                              <a:ea typeface="Cambria Math"/>
                            </a:rPr>
                            <m:t>′</m:t>
                          </m:r>
                        </m:sup>
                      </m:sSup>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𝜇</m:t>
                      </m:r>
                      <m:r>
                        <a:rPr lang="fr-FR" b="0" i="1" smtClean="0">
                          <a:solidFill>
                            <a:schemeClr val="accent2"/>
                          </a:solidFill>
                          <a:latin typeface="Cambria Math"/>
                          <a:ea typeface="Cambria Math"/>
                        </a:rPr>
                        <m:t>)</m:t>
                      </m:r>
                    </m:oMath>
                  </m:oMathPara>
                </a14:m>
                <a:endParaRPr lang="fr-FR" dirty="0"/>
              </a:p>
            </p:txBody>
          </p:sp>
        </mc:Choice>
        <mc:Fallback xmlns="">
          <p:sp>
            <p:nvSpPr>
              <p:cNvPr id="17" name="TextBox 16"/>
              <p:cNvSpPr txBox="1">
                <a:spLocks noRot="1" noChangeAspect="1" noMove="1" noResize="1" noEditPoints="1" noAdjustHandles="1" noChangeArrowheads="1" noChangeShapeType="1" noTextEdit="1"/>
              </p:cNvSpPr>
              <p:nvPr/>
            </p:nvSpPr>
            <p:spPr>
              <a:xfrm>
                <a:off x="2484950" y="3649028"/>
                <a:ext cx="4018280" cy="369332"/>
              </a:xfrm>
              <a:prstGeom prst="rect">
                <a:avLst/>
              </a:prstGeom>
              <a:blipFill rotWithShape="1">
                <a:blip r:embed="rId5"/>
                <a:stretch>
                  <a:fillRect b="-15000"/>
                </a:stretch>
              </a:blipFill>
            </p:spPr>
            <p:txBody>
              <a:bodyPr/>
              <a:lstStyle/>
              <a:p>
                <a:r>
                  <a:rPr lang="fr-FR">
                    <a:noFill/>
                  </a:rPr>
                  <a:t> </a:t>
                </a:r>
              </a:p>
            </p:txBody>
          </p:sp>
        </mc:Fallback>
      </mc:AlternateContent>
      <p:sp>
        <p:nvSpPr>
          <p:cNvPr id="8" name="TextBox 7"/>
          <p:cNvSpPr txBox="1"/>
          <p:nvPr/>
        </p:nvSpPr>
        <p:spPr>
          <a:xfrm>
            <a:off x="457200" y="4343400"/>
            <a:ext cx="5121915" cy="369332"/>
          </a:xfrm>
          <a:prstGeom prst="rect">
            <a:avLst/>
          </a:prstGeom>
          <a:noFill/>
        </p:spPr>
        <p:txBody>
          <a:bodyPr wrap="none" rtlCol="0">
            <a:spAutoFit/>
          </a:bodyPr>
          <a:lstStyle/>
          <a:p>
            <a:r>
              <a:rPr lang="fr-FR" dirty="0" smtClean="0"/>
              <a:t>And our particular solution can be expressed as:</a:t>
            </a:r>
            <a:endParaRPr lang="fr-FR" dirty="0"/>
          </a:p>
        </p:txBody>
      </p:sp>
      <mc:AlternateContent xmlns:mc="http://schemas.openxmlformats.org/markup-compatibility/2006" xmlns:a14="http://schemas.microsoft.com/office/drawing/2010/main">
        <mc:Choice Requires="a14">
          <p:sp>
            <p:nvSpPr>
              <p:cNvPr id="9" name="TextBox 8"/>
              <p:cNvSpPr txBox="1"/>
              <p:nvPr/>
            </p:nvSpPr>
            <p:spPr>
              <a:xfrm>
                <a:off x="1462168" y="5105400"/>
                <a:ext cx="6063843" cy="7145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fr-FR" i="1" smtClean="0">
                              <a:latin typeface="Cambria Math"/>
                            </a:rPr>
                          </m:ctrlPr>
                        </m:naryPr>
                        <m:sub>
                          <m:r>
                            <m:rPr>
                              <m:brk m:alnAt="23"/>
                            </m:rPr>
                            <a:rPr lang="fr-FR" b="0" i="1" smtClean="0">
                              <a:latin typeface="Cambria Math"/>
                            </a:rPr>
                            <m:t>0</m:t>
                          </m:r>
                        </m:sub>
                        <m:sup>
                          <m:sSub>
                            <m:sSubPr>
                              <m:ctrlPr>
                                <a:rPr lang="fr-FR" i="1" smtClean="0">
                                  <a:latin typeface="Cambria Math"/>
                                </a:rPr>
                              </m:ctrlPr>
                            </m:sSubPr>
                            <m:e>
                              <m:r>
                                <a:rPr lang="fr-FR" i="1" smtClean="0">
                                  <a:latin typeface="Cambria Math"/>
                                  <a:ea typeface="Cambria Math"/>
                                </a:rPr>
                                <m:t>𝜏</m:t>
                              </m:r>
                            </m:e>
                            <m:sub>
                              <m:r>
                                <a:rPr lang="fr-FR" b="0" i="1" smtClean="0">
                                  <a:latin typeface="Cambria Math"/>
                                </a:rPr>
                                <m:t>𝑚𝑎𝑥</m:t>
                              </m:r>
                            </m:sub>
                          </m:sSub>
                        </m:sup>
                        <m:e>
                          <m:nary>
                            <m:naryPr>
                              <m:ctrlPr>
                                <a:rPr lang="fr-FR" i="1" smtClean="0">
                                  <a:latin typeface="Cambria Math"/>
                                </a:rPr>
                              </m:ctrlPr>
                            </m:naryPr>
                            <m:sub>
                              <m:r>
                                <m:rPr>
                                  <m:brk m:alnAt="23"/>
                                </m:rPr>
                                <a:rPr lang="fr-FR" b="0" i="1" smtClean="0">
                                  <a:latin typeface="Cambria Math"/>
                                </a:rPr>
                                <m:t>−</m:t>
                              </m:r>
                              <m:r>
                                <a:rPr lang="fr-FR" b="0" i="1" smtClean="0">
                                  <a:latin typeface="Cambria Math"/>
                                </a:rPr>
                                <m:t>1</m:t>
                              </m:r>
                            </m:sub>
                            <m:sup>
                              <m:r>
                                <a:rPr lang="fr-FR" b="0" i="1" smtClean="0">
                                  <a:latin typeface="Cambria Math"/>
                                </a:rPr>
                                <m:t>1</m:t>
                              </m:r>
                            </m:sup>
                            <m:e>
                              <m:sSup>
                                <m:sSupPr>
                                  <m:ctrlPr>
                                    <a:rPr lang="fr-FR" i="1" smtClean="0">
                                      <a:solidFill>
                                        <a:srgbClr val="00B050"/>
                                      </a:solidFill>
                                      <a:latin typeface="Cambria Math"/>
                                    </a:rPr>
                                  </m:ctrlPr>
                                </m:sSupPr>
                                <m:e>
                                  <m:r>
                                    <a:rPr lang="fr-FR" i="1">
                                      <a:solidFill>
                                        <a:srgbClr val="00B050"/>
                                      </a:solidFill>
                                      <a:latin typeface="Cambria Math"/>
                                    </a:rPr>
                                    <m:t>𝐺</m:t>
                                  </m:r>
                                </m:e>
                                <m:sup>
                                  <m:r>
                                    <a:rPr lang="fr-FR" i="1">
                                      <a:solidFill>
                                        <a:srgbClr val="00B050"/>
                                      </a:solidFill>
                                      <a:latin typeface="Cambria Math"/>
                                    </a:rPr>
                                    <m:t>𝑚</m:t>
                                  </m:r>
                                </m:sup>
                              </m:sSup>
                              <m:d>
                                <m:dPr>
                                  <m:ctrlPr>
                                    <a:rPr lang="fr-FR" i="1">
                                      <a:solidFill>
                                        <a:srgbClr val="00B050"/>
                                      </a:solidFill>
                                      <a:latin typeface="Cambria Math"/>
                                    </a:rPr>
                                  </m:ctrlPr>
                                </m:dPr>
                                <m:e>
                                  <m:r>
                                    <a:rPr lang="fr-FR" i="1">
                                      <a:solidFill>
                                        <a:srgbClr val="00B050"/>
                                      </a:solidFill>
                                      <a:latin typeface="Cambria Math"/>
                                      <a:ea typeface="Cambria Math"/>
                                    </a:rPr>
                                    <m:t>𝜏</m:t>
                                  </m:r>
                                  <m:r>
                                    <a:rPr lang="fr-FR" i="1">
                                      <a:solidFill>
                                        <a:srgbClr val="00B050"/>
                                      </a:solidFill>
                                      <a:latin typeface="Cambria Math"/>
                                      <a:ea typeface="Cambria Math"/>
                                    </a:rPr>
                                    <m:t>,</m:t>
                                  </m:r>
                                  <m:r>
                                    <a:rPr lang="fr-FR" i="1">
                                      <a:solidFill>
                                        <a:srgbClr val="00B050"/>
                                      </a:solidFill>
                                      <a:latin typeface="Cambria Math"/>
                                      <a:ea typeface="Cambria Math"/>
                                    </a:rPr>
                                    <m:t>𝜇</m:t>
                                  </m:r>
                                  <m:r>
                                    <a:rPr lang="fr-FR" i="1">
                                      <a:solidFill>
                                        <a:srgbClr val="00B050"/>
                                      </a:solidFill>
                                      <a:latin typeface="Cambria Math"/>
                                      <a:ea typeface="Cambria Math"/>
                                    </a:rPr>
                                    <m:t> :</m:t>
                                  </m:r>
                                  <m:r>
                                    <a:rPr lang="fr-FR" i="1">
                                      <a:solidFill>
                                        <a:srgbClr val="00B050"/>
                                      </a:solidFill>
                                      <a:latin typeface="Cambria Math"/>
                                      <a:ea typeface="Cambria Math"/>
                                    </a:rPr>
                                    <m:t>𝑡</m:t>
                                  </m:r>
                                  <m:r>
                                    <a:rPr lang="fr-FR" i="1">
                                      <a:solidFill>
                                        <a:srgbClr val="00B050"/>
                                      </a:solidFill>
                                      <a:latin typeface="Cambria Math"/>
                                      <a:ea typeface="Cambria Math"/>
                                    </a:rPr>
                                    <m:t>,</m:t>
                                  </m:r>
                                  <m:sSup>
                                    <m:sSupPr>
                                      <m:ctrlPr>
                                        <a:rPr lang="fr-FR" i="1">
                                          <a:solidFill>
                                            <a:srgbClr val="00B050"/>
                                          </a:solidFill>
                                          <a:latin typeface="Cambria Math"/>
                                          <a:ea typeface="Cambria Math"/>
                                        </a:rPr>
                                      </m:ctrlPr>
                                    </m:sSupPr>
                                    <m:e>
                                      <m:r>
                                        <a:rPr lang="fr-FR" i="1">
                                          <a:solidFill>
                                            <a:srgbClr val="00B050"/>
                                          </a:solidFill>
                                          <a:latin typeface="Cambria Math"/>
                                          <a:ea typeface="Cambria Math"/>
                                        </a:rPr>
                                        <m:t>𝜇</m:t>
                                      </m:r>
                                    </m:e>
                                    <m:sup>
                                      <m:r>
                                        <a:rPr lang="fr-FR" i="1">
                                          <a:solidFill>
                                            <a:srgbClr val="00B050"/>
                                          </a:solidFill>
                                          <a:latin typeface="Cambria Math"/>
                                          <a:ea typeface="Cambria Math"/>
                                        </a:rPr>
                                        <m:t>′</m:t>
                                      </m:r>
                                    </m:sup>
                                  </m:sSup>
                                </m:e>
                              </m:d>
                            </m:e>
                          </m:nary>
                        </m:e>
                      </m:nary>
                      <m:sSup>
                        <m:sSupPr>
                          <m:ctrlPr>
                            <a:rPr lang="fr-FR" i="1">
                              <a:latin typeface="Cambria Math"/>
                              <a:ea typeface="Cambria Math"/>
                            </a:rPr>
                          </m:ctrlPr>
                        </m:sSupPr>
                        <m:e>
                          <m:r>
                            <a:rPr lang="fr-FR" i="1">
                              <a:latin typeface="Cambria Math"/>
                              <a:ea typeface="Cambria Math"/>
                            </a:rPr>
                            <m:t>𝑄</m:t>
                          </m:r>
                        </m:e>
                        <m:sup>
                          <m:r>
                            <a:rPr lang="fr-FR" i="1">
                              <a:latin typeface="Cambria Math"/>
                              <a:ea typeface="Cambria Math"/>
                            </a:rPr>
                            <m:t>𝑚</m:t>
                          </m:r>
                        </m:sup>
                      </m:sSup>
                      <m:d>
                        <m:dPr>
                          <m:ctrlPr>
                            <a:rPr lang="fr-FR" i="1">
                              <a:latin typeface="Cambria Math"/>
                              <a:ea typeface="Cambria Math"/>
                            </a:rPr>
                          </m:ctrlPr>
                        </m:dPr>
                        <m:e>
                          <m:r>
                            <a:rPr lang="fr-FR" b="0" i="1" smtClean="0">
                              <a:latin typeface="Cambria Math"/>
                              <a:ea typeface="Cambria Math"/>
                            </a:rPr>
                            <m:t>𝑡</m:t>
                          </m:r>
                          <m:r>
                            <a:rPr lang="fr-FR" i="1">
                              <a:latin typeface="Cambria Math"/>
                              <a:ea typeface="Cambria Math"/>
                            </a:rPr>
                            <m:t>,</m:t>
                          </m:r>
                          <m:sSup>
                            <m:sSupPr>
                              <m:ctrlPr>
                                <a:rPr lang="fr-FR" b="0" i="1" smtClean="0">
                                  <a:latin typeface="Cambria Math"/>
                                  <a:ea typeface="Cambria Math"/>
                                </a:rPr>
                              </m:ctrlPr>
                            </m:sSupPr>
                            <m:e>
                              <m:r>
                                <a:rPr lang="fr-FR" i="1">
                                  <a:latin typeface="Cambria Math"/>
                                  <a:ea typeface="Cambria Math"/>
                                </a:rPr>
                                <m:t>𝜇</m:t>
                              </m:r>
                            </m:e>
                            <m:sup>
                              <m:r>
                                <a:rPr lang="fr-FR" b="0" i="1" smtClean="0">
                                  <a:latin typeface="Cambria Math"/>
                                  <a:ea typeface="Cambria Math"/>
                                </a:rPr>
                                <m:t>′</m:t>
                              </m:r>
                            </m:sup>
                          </m:sSup>
                        </m:e>
                      </m:d>
                      <m:r>
                        <a:rPr lang="fr-FR" b="0" i="1" smtClean="0">
                          <a:latin typeface="Cambria Math"/>
                          <a:ea typeface="Cambria Math"/>
                        </a:rPr>
                        <m:t>=</m:t>
                      </m:r>
                      <m:sSubSup>
                        <m:sSubSupPr>
                          <m:ctrlPr>
                            <a:rPr lang="fr-FR" i="1">
                              <a:solidFill>
                                <a:srgbClr val="FF0000"/>
                              </a:solidFill>
                              <a:latin typeface="Cambria Math"/>
                            </a:rPr>
                          </m:ctrlPr>
                        </m:sSubSupPr>
                        <m:e>
                          <m:r>
                            <a:rPr lang="fr-FR" i="1">
                              <a:solidFill>
                                <a:srgbClr val="FF0000"/>
                              </a:solidFill>
                              <a:latin typeface="Cambria Math"/>
                            </a:rPr>
                            <m:t>𝐼</m:t>
                          </m:r>
                        </m:e>
                        <m:sub>
                          <m:r>
                            <a:rPr lang="fr-FR" i="1">
                              <a:solidFill>
                                <a:srgbClr val="FF0000"/>
                              </a:solidFill>
                              <a:latin typeface="Cambria Math"/>
                            </a:rPr>
                            <m:t>𝑝</m:t>
                          </m:r>
                        </m:sub>
                        <m:sup>
                          <m:r>
                            <a:rPr lang="fr-FR" i="1">
                              <a:solidFill>
                                <a:srgbClr val="FF0000"/>
                              </a:solidFill>
                              <a:latin typeface="Cambria Math"/>
                            </a:rPr>
                            <m:t>𝑚</m:t>
                          </m:r>
                        </m:sup>
                      </m:sSubSup>
                      <m:r>
                        <a:rPr lang="fr-FR" i="1">
                          <a:solidFill>
                            <a:srgbClr val="FF0000"/>
                          </a:solidFill>
                          <a:latin typeface="Cambria Math"/>
                        </a:rPr>
                        <m:t> </m:t>
                      </m:r>
                      <m:d>
                        <m:dPr>
                          <m:ctrlPr>
                            <a:rPr lang="fr-FR" i="1">
                              <a:solidFill>
                                <a:srgbClr val="FF0000"/>
                              </a:solidFill>
                              <a:latin typeface="Cambria Math"/>
                            </a:rPr>
                          </m:ctrlPr>
                        </m:dPr>
                        <m:e>
                          <m:r>
                            <a:rPr lang="fr-FR" i="1">
                              <a:solidFill>
                                <a:srgbClr val="FF0000"/>
                              </a:solidFill>
                              <a:latin typeface="Cambria Math"/>
                              <a:ea typeface="Cambria Math"/>
                            </a:rPr>
                            <m:t>𝜏</m:t>
                          </m:r>
                          <m:r>
                            <a:rPr lang="fr-FR" i="1">
                              <a:solidFill>
                                <a:srgbClr val="FF0000"/>
                              </a:solidFill>
                              <a:latin typeface="Cambria Math"/>
                              <a:ea typeface="Cambria Math"/>
                            </a:rPr>
                            <m:t>,</m:t>
                          </m:r>
                          <m:r>
                            <a:rPr lang="fr-FR" i="1" smtClean="0">
                              <a:solidFill>
                                <a:srgbClr val="FF0000"/>
                              </a:solidFill>
                              <a:latin typeface="Cambria Math"/>
                              <a:ea typeface="Cambria Math"/>
                            </a:rPr>
                            <m:t>𝜇</m:t>
                          </m:r>
                        </m:e>
                      </m:d>
                    </m:oMath>
                  </m:oMathPara>
                </a14:m>
                <a:endParaRPr lang="fr-FR" dirty="0"/>
              </a:p>
            </p:txBody>
          </p:sp>
        </mc:Choice>
        <mc:Fallback xmlns="">
          <p:sp>
            <p:nvSpPr>
              <p:cNvPr id="9" name="TextBox 8"/>
              <p:cNvSpPr txBox="1">
                <a:spLocks noRot="1" noChangeAspect="1" noMove="1" noResize="1" noEditPoints="1" noAdjustHandles="1" noChangeArrowheads="1" noChangeShapeType="1" noTextEdit="1"/>
              </p:cNvSpPr>
              <p:nvPr/>
            </p:nvSpPr>
            <p:spPr>
              <a:xfrm>
                <a:off x="1462168" y="5105400"/>
                <a:ext cx="6063843" cy="714555"/>
              </a:xfrm>
              <a:prstGeom prst="rect">
                <a:avLst/>
              </a:prstGeom>
              <a:blipFill rotWithShape="1">
                <a:blip r:embed="rId6"/>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2317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p:bldP spid="1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Back to the RTE</a:t>
            </a:r>
          </a:p>
        </p:txBody>
      </p:sp>
      <mc:AlternateContent xmlns:mc="http://schemas.openxmlformats.org/markup-compatibility/2006" xmlns:a14="http://schemas.microsoft.com/office/drawing/2010/main">
        <mc:Choice Requires="a14">
          <p:sp>
            <p:nvSpPr>
              <p:cNvPr id="17" name="TextBox 16"/>
              <p:cNvSpPr txBox="1"/>
              <p:nvPr/>
            </p:nvSpPr>
            <p:spPr>
              <a:xfrm>
                <a:off x="3093355" y="1491734"/>
                <a:ext cx="28014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ℒ</m:t>
                      </m:r>
                      <m:d>
                        <m:dPr>
                          <m:begChr m:val="["/>
                          <m:endChr m:val="]"/>
                          <m:ctrlPr>
                            <a:rPr lang="fr-FR" b="0" i="1" smtClean="0">
                              <a:latin typeface="Cambria Math"/>
                            </a:rPr>
                          </m:ctrlPr>
                        </m:dPr>
                        <m:e>
                          <m:sSup>
                            <m:sSupPr>
                              <m:ctrlPr>
                                <a:rPr lang="fr-FR" b="0" i="1" smtClean="0">
                                  <a:solidFill>
                                    <a:srgbClr val="00B050"/>
                                  </a:solidFill>
                                  <a:latin typeface="Cambria Math"/>
                                </a:rPr>
                              </m:ctrlPr>
                            </m:sSupPr>
                            <m:e>
                              <m:r>
                                <a:rPr lang="fr-FR" b="0" i="1" smtClean="0">
                                  <a:solidFill>
                                    <a:srgbClr val="00B050"/>
                                  </a:solidFill>
                                  <a:latin typeface="Cambria Math"/>
                                </a:rPr>
                                <m:t>𝐺</m:t>
                              </m:r>
                            </m:e>
                            <m:sup>
                              <m:r>
                                <a:rPr lang="fr-FR" b="0" i="1" smtClean="0">
                                  <a:solidFill>
                                    <a:srgbClr val="00B050"/>
                                  </a:solidFill>
                                  <a:latin typeface="Cambria Math"/>
                                </a:rPr>
                                <m:t>𝑚</m:t>
                              </m:r>
                            </m:sup>
                          </m:sSup>
                          <m:d>
                            <m:dPr>
                              <m:ctrlPr>
                                <a:rPr lang="fr-FR" b="0" i="1" smtClean="0">
                                  <a:solidFill>
                                    <a:srgbClr val="00B050"/>
                                  </a:solidFill>
                                  <a:latin typeface="Cambria Math"/>
                                </a:rPr>
                              </m:ctrlPr>
                            </m:dPr>
                            <m:e>
                              <m:r>
                                <a:rPr lang="fr-FR" b="0" i="1" smtClean="0">
                                  <a:solidFill>
                                    <a:srgbClr val="00B050"/>
                                  </a:solidFill>
                                  <a:latin typeface="Cambria Math"/>
                                  <a:ea typeface="Cambria Math"/>
                                </a:rPr>
                                <m:t>𝜏</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𝜇</m:t>
                              </m:r>
                              <m:r>
                                <a:rPr lang="fr-FR" b="0" i="1" smtClean="0">
                                  <a:solidFill>
                                    <a:srgbClr val="00B050"/>
                                  </a:solidFill>
                                  <a:latin typeface="Cambria Math"/>
                                  <a:ea typeface="Cambria Math"/>
                                </a:rPr>
                                <m:t> :</m:t>
                              </m:r>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𝜇</m:t>
                              </m:r>
                              <m:r>
                                <a:rPr lang="fr-FR" b="0" i="1" smtClean="0">
                                  <a:solidFill>
                                    <a:srgbClr val="00B050"/>
                                  </a:solidFill>
                                  <a:latin typeface="Cambria Math"/>
                                  <a:ea typeface="Cambria Math"/>
                                </a:rPr>
                                <m:t>′</m:t>
                              </m:r>
                            </m:e>
                          </m:d>
                        </m:e>
                      </m:d>
                      <m:r>
                        <a:rPr lang="fr-FR" b="0" i="1" smtClean="0">
                          <a:latin typeface="Cambria Math"/>
                          <a:ea typeface="Cambria Math"/>
                        </a:rPr>
                        <m:t>=0</m:t>
                      </m:r>
                    </m:oMath>
                  </m:oMathPara>
                </a14:m>
                <a:endParaRPr lang="fr-FR" dirty="0"/>
              </a:p>
            </p:txBody>
          </p:sp>
        </mc:Choice>
        <mc:Fallback xmlns="">
          <p:sp>
            <p:nvSpPr>
              <p:cNvPr id="17" name="TextBox 16"/>
              <p:cNvSpPr txBox="1">
                <a:spLocks noRot="1" noChangeAspect="1" noMove="1" noResize="1" noEditPoints="1" noAdjustHandles="1" noChangeArrowheads="1" noChangeShapeType="1" noTextEdit="1"/>
              </p:cNvSpPr>
              <p:nvPr/>
            </p:nvSpPr>
            <p:spPr>
              <a:xfrm>
                <a:off x="3093355" y="1491734"/>
                <a:ext cx="2801473" cy="369332"/>
              </a:xfrm>
              <a:prstGeom prst="rect">
                <a:avLst/>
              </a:prstGeom>
              <a:blipFill rotWithShape="1">
                <a:blip r:embed="rId3"/>
                <a:stretch>
                  <a:fillRect b="-15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bwMode="auto">
              <a:xfrm>
                <a:off x="379292" y="2209800"/>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800" dirty="0" smtClean="0">
                    <a:latin typeface="Gotham-Bold" charset="0"/>
                  </a:rPr>
                  <a:t>Using the homogeneous solution</a:t>
                </a:r>
                <a14:m>
                  <m:oMath xmlns:m="http://schemas.openxmlformats.org/officeDocument/2006/math">
                    <m:r>
                      <a:rPr lang="fr-FR" sz="1800" b="0" i="0" smtClean="0">
                        <a:solidFill>
                          <a:srgbClr val="0070C0"/>
                        </a:solidFill>
                        <a:latin typeface="Cambria Math"/>
                      </a:rPr>
                      <m:t> </m:t>
                    </m:r>
                    <m:sSubSup>
                      <m:sSubSupPr>
                        <m:ctrlPr>
                          <a:rPr lang="fr-FR" sz="1800" b="0" i="1" smtClean="0">
                            <a:solidFill>
                              <a:srgbClr val="0070C0"/>
                            </a:solidFill>
                            <a:latin typeface="Cambria Math"/>
                          </a:rPr>
                        </m:ctrlPr>
                      </m:sSubSupPr>
                      <m:e>
                        <m:r>
                          <a:rPr lang="fr-FR" sz="1800" b="0" i="1" smtClean="0">
                            <a:solidFill>
                              <a:srgbClr val="0070C0"/>
                            </a:solidFill>
                            <a:latin typeface="Cambria Math"/>
                          </a:rPr>
                          <m:t>𝐼</m:t>
                        </m:r>
                      </m:e>
                      <m:sub>
                        <m:r>
                          <a:rPr lang="fr-FR" sz="1800" b="0" i="1" smtClean="0">
                            <a:solidFill>
                              <a:srgbClr val="0070C0"/>
                            </a:solidFill>
                            <a:latin typeface="Cambria Math"/>
                          </a:rPr>
                          <m:t>h</m:t>
                        </m:r>
                      </m:sub>
                      <m:sup>
                        <m:r>
                          <a:rPr lang="fr-FR" sz="1800" b="0" i="1" smtClean="0">
                            <a:solidFill>
                              <a:srgbClr val="0070C0"/>
                            </a:solidFill>
                            <a:latin typeface="Cambria Math"/>
                          </a:rPr>
                          <m:t>𝑚</m:t>
                        </m:r>
                      </m:sup>
                    </m:sSubSup>
                    <m:r>
                      <a:rPr lang="fr-FR" sz="1800" b="0" i="1" smtClean="0">
                        <a:solidFill>
                          <a:srgbClr val="0070C0"/>
                        </a:solidFill>
                        <a:latin typeface="Cambria Math"/>
                      </a:rPr>
                      <m:t> </m:t>
                    </m:r>
                    <m:d>
                      <m:dPr>
                        <m:ctrlPr>
                          <a:rPr lang="fr-FR" sz="1800" b="0" i="1" smtClean="0">
                            <a:solidFill>
                              <a:srgbClr val="0070C0"/>
                            </a:solidFill>
                            <a:latin typeface="Cambria Math"/>
                          </a:rPr>
                        </m:ctrlPr>
                      </m:dPr>
                      <m:e>
                        <m:r>
                          <a:rPr lang="fr-FR" sz="1800" b="0" i="1" smtClean="0">
                            <a:solidFill>
                              <a:srgbClr val="0070C0"/>
                            </a:solidFill>
                            <a:latin typeface="Cambria Math"/>
                            <a:ea typeface="Cambria Math"/>
                          </a:rPr>
                          <m:t>𝜏</m:t>
                        </m:r>
                        <m:r>
                          <a:rPr lang="fr-FR" sz="1800" b="0" i="1" smtClean="0">
                            <a:solidFill>
                              <a:srgbClr val="0070C0"/>
                            </a:solidFill>
                            <a:latin typeface="Cambria Math"/>
                            <a:ea typeface="Cambria Math"/>
                          </a:rPr>
                          <m:t>,</m:t>
                        </m:r>
                        <m:sSub>
                          <m:sSubPr>
                            <m:ctrlPr>
                              <a:rPr lang="fr-FR" sz="1800" b="0" i="1" smtClean="0">
                                <a:solidFill>
                                  <a:srgbClr val="0070C0"/>
                                </a:solidFill>
                                <a:latin typeface="Cambria Math"/>
                                <a:ea typeface="Cambria Math"/>
                              </a:rPr>
                            </m:ctrlPr>
                          </m:sSubPr>
                          <m:e>
                            <m:r>
                              <a:rPr lang="fr-FR" sz="1800" b="0" i="1" smtClean="0">
                                <a:solidFill>
                                  <a:srgbClr val="0070C0"/>
                                </a:solidFill>
                                <a:latin typeface="Cambria Math"/>
                                <a:ea typeface="Cambria Math"/>
                              </a:rPr>
                              <m:t>𝜇</m:t>
                            </m:r>
                          </m:e>
                          <m:sub>
                            <m:r>
                              <a:rPr lang="fr-FR" sz="1800" b="0" i="1" smtClean="0">
                                <a:solidFill>
                                  <a:srgbClr val="0070C0"/>
                                </a:solidFill>
                                <a:latin typeface="Cambria Math"/>
                                <a:ea typeface="Cambria Math"/>
                              </a:rPr>
                              <m:t>𝑖</m:t>
                            </m:r>
                          </m:sub>
                        </m:sSub>
                      </m:e>
                    </m:d>
                  </m:oMath>
                </a14:m>
                <a:r>
                  <a:rPr lang="en-US" sz="1800" dirty="0" smtClean="0">
                    <a:latin typeface="Gotham-Bold" charset="0"/>
                  </a:rPr>
                  <a:t>, we can express:</a:t>
                </a:r>
              </a:p>
              <a:p>
                <a:pPr>
                  <a:buFont typeface="Arial" pitchFamily="34" charset="0"/>
                  <a:buNone/>
                </a:pPr>
                <a:endParaRPr lang="en-US" sz="1800" dirty="0" smtClean="0">
                  <a:latin typeface="Gotham-Book"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bwMode="auto">
              <a:xfrm>
                <a:off x="379292" y="2209800"/>
                <a:ext cx="8229600" cy="457200"/>
              </a:xfrm>
              <a:prstGeom prst="rect">
                <a:avLst/>
              </a:prstGeom>
              <a:blipFill rotWithShape="1">
                <a:blip r:embed="rId4"/>
                <a:stretch>
                  <a:fillRect l="-593" t="-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98107" y="3124200"/>
                <a:ext cx="20667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a:solidFill>
                                <a:srgbClr val="00B050"/>
                              </a:solidFill>
                              <a:latin typeface="Cambria Math"/>
                            </a:rPr>
                          </m:ctrlPr>
                        </m:sSupPr>
                        <m:e>
                          <m:r>
                            <a:rPr lang="fr-FR" i="1">
                              <a:solidFill>
                                <a:srgbClr val="00B050"/>
                              </a:solidFill>
                              <a:latin typeface="Cambria Math"/>
                            </a:rPr>
                            <m:t>𝐺</m:t>
                          </m:r>
                        </m:e>
                        <m:sup>
                          <m:r>
                            <a:rPr lang="fr-FR" i="1">
                              <a:solidFill>
                                <a:srgbClr val="00B050"/>
                              </a:solidFill>
                              <a:latin typeface="Cambria Math"/>
                            </a:rPr>
                            <m:t>𝑚</m:t>
                          </m:r>
                        </m:sup>
                      </m:sSup>
                      <m:d>
                        <m:dPr>
                          <m:ctrlPr>
                            <a:rPr lang="fr-FR" i="1">
                              <a:solidFill>
                                <a:srgbClr val="00B050"/>
                              </a:solidFill>
                              <a:latin typeface="Cambria Math"/>
                            </a:rPr>
                          </m:ctrlPr>
                        </m:dPr>
                        <m:e>
                          <m:r>
                            <a:rPr lang="fr-FR" i="1">
                              <a:solidFill>
                                <a:srgbClr val="00B050"/>
                              </a:solidFill>
                              <a:latin typeface="Cambria Math"/>
                              <a:ea typeface="Cambria Math"/>
                            </a:rPr>
                            <m:t>𝜏</m:t>
                          </m:r>
                          <m:r>
                            <a:rPr lang="fr-FR" i="1">
                              <a:solidFill>
                                <a:srgbClr val="00B050"/>
                              </a:solidFill>
                              <a:latin typeface="Cambria Math"/>
                              <a:ea typeface="Cambria Math"/>
                            </a:rPr>
                            <m:t>&lt;</m:t>
                          </m:r>
                          <m:r>
                            <a:rPr lang="fr-FR" i="1">
                              <a:solidFill>
                                <a:srgbClr val="00B050"/>
                              </a:solidFill>
                              <a:latin typeface="Cambria Math"/>
                              <a:ea typeface="Cambria Math"/>
                            </a:rPr>
                            <m:t>𝑡</m:t>
                          </m:r>
                          <m:r>
                            <a:rPr lang="fr-FR" i="1">
                              <a:solidFill>
                                <a:srgbClr val="00B050"/>
                              </a:solidFill>
                              <a:latin typeface="Cambria Math"/>
                              <a:ea typeface="Cambria Math"/>
                            </a:rPr>
                            <m:t>,</m:t>
                          </m:r>
                          <m:r>
                            <a:rPr lang="fr-FR" i="1">
                              <a:solidFill>
                                <a:srgbClr val="00B050"/>
                              </a:solidFill>
                              <a:latin typeface="Cambria Math"/>
                              <a:ea typeface="Cambria Math"/>
                            </a:rPr>
                            <m:t>𝜇</m:t>
                          </m:r>
                          <m:r>
                            <a:rPr lang="fr-FR" i="1">
                              <a:solidFill>
                                <a:srgbClr val="00B050"/>
                              </a:solidFill>
                              <a:latin typeface="Cambria Math"/>
                              <a:ea typeface="Cambria Math"/>
                            </a:rPr>
                            <m:t> :</m:t>
                          </m:r>
                          <m:r>
                            <a:rPr lang="fr-FR" i="1">
                              <a:solidFill>
                                <a:srgbClr val="00B050"/>
                              </a:solidFill>
                              <a:latin typeface="Cambria Math"/>
                              <a:ea typeface="Cambria Math"/>
                            </a:rPr>
                            <m:t>𝑡</m:t>
                          </m:r>
                          <m:r>
                            <a:rPr lang="fr-FR" i="1">
                              <a:solidFill>
                                <a:srgbClr val="00B050"/>
                              </a:solidFill>
                              <a:latin typeface="Cambria Math"/>
                              <a:ea typeface="Cambria Math"/>
                            </a:rPr>
                            <m:t>,</m:t>
                          </m:r>
                          <m:r>
                            <a:rPr lang="fr-FR" i="1">
                              <a:solidFill>
                                <a:srgbClr val="00B050"/>
                              </a:solidFill>
                              <a:latin typeface="Cambria Math"/>
                              <a:ea typeface="Cambria Math"/>
                            </a:rPr>
                            <m:t>𝜇</m:t>
                          </m:r>
                          <m:r>
                            <a:rPr lang="fr-FR" i="1">
                              <a:solidFill>
                                <a:srgbClr val="00B050"/>
                              </a:solidFill>
                              <a:latin typeface="Cambria Math"/>
                              <a:ea typeface="Cambria Math"/>
                            </a:rPr>
                            <m:t>′</m:t>
                          </m:r>
                        </m:e>
                      </m:d>
                    </m:oMath>
                  </m:oMathPara>
                </a14:m>
                <a:endParaRPr lang="fr-FR" dirty="0"/>
              </a:p>
            </p:txBody>
          </p:sp>
        </mc:Choice>
        <mc:Fallback xmlns="">
          <p:sp>
            <p:nvSpPr>
              <p:cNvPr id="11" name="TextBox 10"/>
              <p:cNvSpPr txBox="1">
                <a:spLocks noRot="1" noChangeAspect="1" noMove="1" noResize="1" noEditPoints="1" noAdjustHandles="1" noChangeArrowheads="1" noChangeShapeType="1" noTextEdit="1"/>
              </p:cNvSpPr>
              <p:nvPr/>
            </p:nvSpPr>
            <p:spPr>
              <a:xfrm>
                <a:off x="1398107" y="3124200"/>
                <a:ext cx="2066720" cy="369332"/>
              </a:xfrm>
              <a:prstGeom prst="rect">
                <a:avLst/>
              </a:prstGeom>
              <a:blipFill rotWithShape="1">
                <a:blip r:embed="rId5"/>
                <a:stretch>
                  <a:fillRect b="-1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9200" y="3124200"/>
                <a:ext cx="20667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fr-FR" i="1">
                              <a:solidFill>
                                <a:srgbClr val="00B050"/>
                              </a:solidFill>
                              <a:latin typeface="Cambria Math"/>
                            </a:rPr>
                          </m:ctrlPr>
                        </m:sSupPr>
                        <m:e>
                          <m:r>
                            <a:rPr lang="fr-FR" i="1">
                              <a:solidFill>
                                <a:srgbClr val="00B050"/>
                              </a:solidFill>
                              <a:latin typeface="Cambria Math"/>
                            </a:rPr>
                            <m:t>𝐺</m:t>
                          </m:r>
                        </m:e>
                        <m:sup>
                          <m:r>
                            <a:rPr lang="fr-FR" i="1">
                              <a:solidFill>
                                <a:srgbClr val="00B050"/>
                              </a:solidFill>
                              <a:latin typeface="Cambria Math"/>
                            </a:rPr>
                            <m:t>𝑚</m:t>
                          </m:r>
                        </m:sup>
                      </m:sSup>
                      <m:d>
                        <m:dPr>
                          <m:ctrlPr>
                            <a:rPr lang="fr-FR" i="1">
                              <a:solidFill>
                                <a:srgbClr val="00B050"/>
                              </a:solidFill>
                              <a:latin typeface="Cambria Math"/>
                            </a:rPr>
                          </m:ctrlPr>
                        </m:dPr>
                        <m:e>
                          <m:r>
                            <a:rPr lang="fr-FR" i="1">
                              <a:solidFill>
                                <a:srgbClr val="00B050"/>
                              </a:solidFill>
                              <a:latin typeface="Cambria Math"/>
                              <a:ea typeface="Cambria Math"/>
                            </a:rPr>
                            <m:t>𝜏</m:t>
                          </m:r>
                          <m:r>
                            <a:rPr lang="fr-FR" i="1">
                              <a:solidFill>
                                <a:srgbClr val="00B050"/>
                              </a:solidFill>
                              <a:latin typeface="Cambria Math"/>
                              <a:ea typeface="Cambria Math"/>
                            </a:rPr>
                            <m:t>&gt;</m:t>
                          </m:r>
                          <m:r>
                            <a:rPr lang="fr-FR" i="1">
                              <a:solidFill>
                                <a:srgbClr val="00B050"/>
                              </a:solidFill>
                              <a:latin typeface="Cambria Math"/>
                              <a:ea typeface="Cambria Math"/>
                            </a:rPr>
                            <m:t>𝑡</m:t>
                          </m:r>
                          <m:r>
                            <a:rPr lang="fr-FR" i="1">
                              <a:solidFill>
                                <a:srgbClr val="00B050"/>
                              </a:solidFill>
                              <a:latin typeface="Cambria Math"/>
                              <a:ea typeface="Cambria Math"/>
                            </a:rPr>
                            <m:t>,</m:t>
                          </m:r>
                          <m:r>
                            <a:rPr lang="fr-FR" i="1">
                              <a:solidFill>
                                <a:srgbClr val="00B050"/>
                              </a:solidFill>
                              <a:latin typeface="Cambria Math"/>
                              <a:ea typeface="Cambria Math"/>
                            </a:rPr>
                            <m:t>𝜇</m:t>
                          </m:r>
                          <m:r>
                            <a:rPr lang="fr-FR" i="1">
                              <a:solidFill>
                                <a:srgbClr val="00B050"/>
                              </a:solidFill>
                              <a:latin typeface="Cambria Math"/>
                              <a:ea typeface="Cambria Math"/>
                            </a:rPr>
                            <m:t> :</m:t>
                          </m:r>
                          <m:r>
                            <a:rPr lang="fr-FR" i="1">
                              <a:solidFill>
                                <a:srgbClr val="00B050"/>
                              </a:solidFill>
                              <a:latin typeface="Cambria Math"/>
                              <a:ea typeface="Cambria Math"/>
                            </a:rPr>
                            <m:t>𝑡</m:t>
                          </m:r>
                          <m:r>
                            <a:rPr lang="fr-FR" i="1">
                              <a:solidFill>
                                <a:srgbClr val="00B050"/>
                              </a:solidFill>
                              <a:latin typeface="Cambria Math"/>
                              <a:ea typeface="Cambria Math"/>
                            </a:rPr>
                            <m:t>,</m:t>
                          </m:r>
                          <m:r>
                            <a:rPr lang="fr-FR" i="1">
                              <a:solidFill>
                                <a:srgbClr val="00B050"/>
                              </a:solidFill>
                              <a:latin typeface="Cambria Math"/>
                              <a:ea typeface="Cambria Math"/>
                            </a:rPr>
                            <m:t>𝜇</m:t>
                          </m:r>
                          <m:r>
                            <a:rPr lang="fr-FR" i="1">
                              <a:solidFill>
                                <a:srgbClr val="00B050"/>
                              </a:solidFill>
                              <a:latin typeface="Cambria Math"/>
                              <a:ea typeface="Cambria Math"/>
                            </a:rPr>
                            <m:t>′</m:t>
                          </m:r>
                        </m:e>
                      </m:d>
                    </m:oMath>
                  </m:oMathPara>
                </a14:m>
                <a:endParaRPr lang="fr-FR" dirty="0"/>
              </a:p>
            </p:txBody>
          </p:sp>
        </mc:Choice>
        <mc:Fallback xmlns="">
          <p:sp>
            <p:nvSpPr>
              <p:cNvPr id="12" name="TextBox 11"/>
              <p:cNvSpPr txBox="1">
                <a:spLocks noRot="1" noChangeAspect="1" noMove="1" noResize="1" noEditPoints="1" noAdjustHandles="1" noChangeArrowheads="1" noChangeShapeType="1" noTextEdit="1"/>
              </p:cNvSpPr>
              <p:nvPr/>
            </p:nvSpPr>
            <p:spPr>
              <a:xfrm>
                <a:off x="5029200" y="3124200"/>
                <a:ext cx="2066720" cy="369332"/>
              </a:xfrm>
              <a:prstGeom prst="rect">
                <a:avLst/>
              </a:prstGeom>
              <a:blipFill rotWithShape="1">
                <a:blip r:embed="rId6"/>
                <a:stretch>
                  <a:fillRect b="-13333"/>
                </a:stretch>
              </a:blipFill>
            </p:spPr>
            <p:txBody>
              <a:bodyPr/>
              <a:lstStyle/>
              <a:p>
                <a:r>
                  <a:rPr lang="fr-FR">
                    <a:noFill/>
                  </a:rPr>
                  <a:t> </a:t>
                </a:r>
              </a:p>
            </p:txBody>
          </p:sp>
        </mc:Fallback>
      </mc:AlternateContent>
      <p:sp>
        <p:nvSpPr>
          <p:cNvPr id="2" name="TextBox 1"/>
          <p:cNvSpPr txBox="1"/>
          <p:nvPr/>
        </p:nvSpPr>
        <p:spPr>
          <a:xfrm>
            <a:off x="3924704" y="3124200"/>
            <a:ext cx="569387" cy="369332"/>
          </a:xfrm>
          <a:prstGeom prst="rect">
            <a:avLst/>
          </a:prstGeom>
          <a:noFill/>
        </p:spPr>
        <p:txBody>
          <a:bodyPr wrap="none" rtlCol="0">
            <a:spAutoFit/>
          </a:bodyPr>
          <a:lstStyle/>
          <a:p>
            <a:r>
              <a:rPr lang="fr-FR" dirty="0" smtClean="0"/>
              <a:t>and</a:t>
            </a:r>
            <a:endParaRPr lang="fr-FR" dirty="0"/>
          </a:p>
        </p:txBody>
      </p:sp>
      <p:sp>
        <p:nvSpPr>
          <p:cNvPr id="3" name="TextBox 2"/>
          <p:cNvSpPr txBox="1"/>
          <p:nvPr/>
        </p:nvSpPr>
        <p:spPr>
          <a:xfrm>
            <a:off x="379292" y="3962400"/>
            <a:ext cx="3198311" cy="369332"/>
          </a:xfrm>
          <a:prstGeom prst="rect">
            <a:avLst/>
          </a:prstGeom>
          <a:noFill/>
        </p:spPr>
        <p:txBody>
          <a:bodyPr wrap="none" rtlCol="0">
            <a:spAutoFit/>
          </a:bodyPr>
          <a:lstStyle/>
          <a:p>
            <a:r>
              <a:rPr lang="fr-FR" dirty="0" smtClean="0"/>
              <a:t>The jump condition becomes:</a:t>
            </a:r>
            <a:endParaRPr lang="fr-FR" dirty="0"/>
          </a:p>
        </p:txBody>
      </p:sp>
      <mc:AlternateContent xmlns:mc="http://schemas.openxmlformats.org/markup-compatibility/2006" xmlns:a14="http://schemas.microsoft.com/office/drawing/2010/main">
        <mc:Choice Requires="a14">
          <p:sp>
            <p:nvSpPr>
              <p:cNvPr id="15" name="TextBox 14"/>
              <p:cNvSpPr txBox="1"/>
              <p:nvPr/>
            </p:nvSpPr>
            <p:spPr>
              <a:xfrm>
                <a:off x="1423507" y="4800600"/>
                <a:ext cx="57828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ea typeface="Cambria Math"/>
                        </a:rPr>
                        <m:t>𝜇</m:t>
                      </m:r>
                      <m:d>
                        <m:dPr>
                          <m:begChr m:val="["/>
                          <m:endChr m:val="]"/>
                          <m:ctrlPr>
                            <a:rPr lang="fr-FR" b="0" i="1" smtClean="0">
                              <a:latin typeface="Cambria Math"/>
                              <a:ea typeface="Cambria Math"/>
                            </a:rPr>
                          </m:ctrlPr>
                        </m:dPr>
                        <m:e>
                          <m:sSup>
                            <m:sSupPr>
                              <m:ctrlPr>
                                <a:rPr lang="fr-FR" b="0" i="1" smtClean="0">
                                  <a:latin typeface="Cambria Math"/>
                                </a:rPr>
                              </m:ctrlPr>
                            </m:sSupPr>
                            <m:e>
                              <m:r>
                                <a:rPr lang="fr-FR" b="0" i="1" smtClean="0">
                                  <a:latin typeface="Cambria Math"/>
                                </a:rPr>
                                <m:t>𝐺</m:t>
                              </m:r>
                            </m:e>
                            <m:sup>
                              <m:r>
                                <a:rPr lang="fr-FR" b="0" i="1" smtClean="0">
                                  <a:latin typeface="Cambria Math"/>
                                </a:rPr>
                                <m:t>𝑚</m:t>
                              </m:r>
                            </m:sup>
                          </m:sSup>
                          <m:d>
                            <m:dPr>
                              <m:ctrlPr>
                                <a:rPr lang="fr-FR" b="0" i="1" smtClean="0">
                                  <a:latin typeface="Cambria Math"/>
                                </a:rPr>
                              </m:ctrlPr>
                            </m:dPr>
                            <m:e>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𝜀</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 :</m:t>
                              </m:r>
                              <m: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 </m:t>
                              </m:r>
                            </m:e>
                          </m:d>
                          <m:r>
                            <a:rPr lang="fr-FR" b="0" i="1" smtClean="0">
                              <a:latin typeface="Cambria Math"/>
                              <a:ea typeface="Cambria Math"/>
                            </a:rPr>
                            <m:t>−</m:t>
                          </m:r>
                          <m:sSup>
                            <m:sSupPr>
                              <m:ctrlPr>
                                <a:rPr lang="fr-FR" b="0" i="1" smtClean="0">
                                  <a:latin typeface="Cambria Math"/>
                                </a:rPr>
                              </m:ctrlPr>
                            </m:sSupPr>
                            <m:e>
                              <m:r>
                                <a:rPr lang="fr-FR" b="0" i="1" smtClean="0">
                                  <a:latin typeface="Cambria Math"/>
                                </a:rPr>
                                <m:t>𝐺</m:t>
                              </m:r>
                            </m:e>
                            <m:sup>
                              <m:r>
                                <a:rPr lang="fr-FR" b="0" i="1" smtClean="0">
                                  <a:latin typeface="Cambria Math"/>
                                </a:rPr>
                                <m:t>𝑚</m:t>
                              </m:r>
                            </m:sup>
                          </m:sSup>
                          <m:d>
                            <m:dPr>
                              <m:ctrlPr>
                                <a:rPr lang="fr-FR" b="0" i="1" smtClean="0">
                                  <a:latin typeface="Cambria Math"/>
                                </a:rPr>
                              </m:ctrlPr>
                            </m:dPr>
                            <m:e>
                              <m:r>
                                <a:rPr lang="fr-FR" b="0" i="1" smtClean="0">
                                  <a:solidFill>
                                    <a:srgbClr val="00B050"/>
                                  </a:solidFill>
                                  <a:latin typeface="Cambria Math"/>
                                  <a:ea typeface="Cambria Math"/>
                                </a:rPr>
                                <m:t>𝑡</m:t>
                              </m:r>
                              <m:r>
                                <a:rPr lang="fr-FR" b="0" i="1" smtClean="0">
                                  <a:solidFill>
                                    <a:srgbClr val="00B050"/>
                                  </a:solidFill>
                                  <a:latin typeface="Cambria Math"/>
                                  <a:ea typeface="Cambria Math"/>
                                </a:rPr>
                                <m:t>−</m:t>
                              </m:r>
                              <m:r>
                                <a:rPr lang="fr-FR" b="0" i="1" smtClean="0">
                                  <a:solidFill>
                                    <a:srgbClr val="00B050"/>
                                  </a:solidFill>
                                  <a:latin typeface="Cambria Math"/>
                                  <a:ea typeface="Cambria Math"/>
                                </a:rPr>
                                <m:t>𝜀</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 :</m:t>
                              </m:r>
                              <m:r>
                                <a:rPr lang="fr-FR" b="0" i="1" smtClean="0">
                                  <a:latin typeface="Cambria Math"/>
                                  <a:ea typeface="Cambria Math"/>
                                </a:rPr>
                                <m:t>𝑡</m:t>
                              </m:r>
                              <m:r>
                                <a:rPr lang="fr-FR" b="0" i="1" smtClean="0">
                                  <a:latin typeface="Cambria Math"/>
                                  <a:ea typeface="Cambria Math"/>
                                </a:rPr>
                                <m:t>,</m:t>
                              </m:r>
                              <m:r>
                                <a:rPr lang="fr-FR" b="0" i="1" smtClean="0">
                                  <a:latin typeface="Cambria Math"/>
                                  <a:ea typeface="Cambria Math"/>
                                </a:rPr>
                                <m:t>𝜇</m:t>
                              </m:r>
                              <m:r>
                                <a:rPr lang="fr-FR" b="0" i="1" smtClean="0">
                                  <a:latin typeface="Cambria Math"/>
                                  <a:ea typeface="Cambria Math"/>
                                </a:rPr>
                                <m:t>′ </m:t>
                              </m:r>
                            </m:e>
                          </m:d>
                        </m:e>
                      </m:d>
                      <m:r>
                        <a:rPr lang="fr-FR" b="0" i="1" smtClean="0">
                          <a:latin typeface="Cambria Math"/>
                          <a:ea typeface="Cambria Math"/>
                        </a:rPr>
                        <m:t>= </m:t>
                      </m:r>
                      <m:r>
                        <a:rPr lang="fr-FR" b="0" i="1" smtClean="0">
                          <a:solidFill>
                            <a:schemeClr val="accent2"/>
                          </a:solidFill>
                          <a:latin typeface="Cambria Math"/>
                          <a:ea typeface="Cambria Math"/>
                        </a:rPr>
                        <m:t>𝛿</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𝜇</m:t>
                      </m:r>
                      <m:r>
                        <a:rPr lang="fr-FR" b="0" i="1" smtClean="0">
                          <a:solidFill>
                            <a:schemeClr val="accent2"/>
                          </a:solidFill>
                          <a:latin typeface="Cambria Math"/>
                          <a:ea typeface="Cambria Math"/>
                        </a:rPr>
                        <m:t>′−</m:t>
                      </m:r>
                      <m:r>
                        <a:rPr lang="fr-FR" b="0" i="1" smtClean="0">
                          <a:solidFill>
                            <a:schemeClr val="accent2"/>
                          </a:solidFill>
                          <a:latin typeface="Cambria Math"/>
                          <a:ea typeface="Cambria Math"/>
                        </a:rPr>
                        <m:t>𝜇</m:t>
                      </m:r>
                      <m:r>
                        <a:rPr lang="fr-FR" b="0" i="1" smtClean="0">
                          <a:solidFill>
                            <a:schemeClr val="accent2"/>
                          </a:solidFill>
                          <a:latin typeface="Cambria Math"/>
                          <a:ea typeface="Cambria Math"/>
                        </a:rPr>
                        <m:t>)</m:t>
                      </m:r>
                    </m:oMath>
                  </m:oMathPara>
                </a14:m>
                <a:endParaRPr lang="fr-FR" dirty="0">
                  <a:solidFill>
                    <a:schemeClr val="accent2"/>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23507" y="4800600"/>
                <a:ext cx="5782865" cy="369332"/>
              </a:xfrm>
              <a:prstGeom prst="rect">
                <a:avLst/>
              </a:prstGeom>
              <a:blipFill rotWithShape="1">
                <a:blip r:embed="rId7"/>
                <a:stretch>
                  <a:fillRect b="-13333"/>
                </a:stretch>
              </a:blipFill>
            </p:spPr>
            <p:txBody>
              <a:bodyPr/>
              <a:lstStyle/>
              <a:p>
                <a:r>
                  <a:rPr lang="fr-FR">
                    <a:noFill/>
                  </a:rPr>
                  <a:t> </a:t>
                </a:r>
              </a:p>
            </p:txBody>
          </p:sp>
        </mc:Fallback>
      </mc:AlternateContent>
    </p:spTree>
    <p:extLst>
      <p:ext uri="{BB962C8B-B14F-4D97-AF65-F5344CB8AC3E}">
        <p14:creationId xmlns:p14="http://schemas.microsoft.com/office/powerpoint/2010/main" val="2987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 grpId="0"/>
      <p:bldP spid="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7675" y="731838"/>
            <a:ext cx="8229600" cy="944562"/>
          </a:xfrm>
        </p:spPr>
        <p:txBody>
          <a:bodyPr/>
          <a:lstStyle/>
          <a:p>
            <a:pPr algn="l"/>
            <a:r>
              <a:rPr lang="en-US" sz="2800" dirty="0" smtClean="0">
                <a:latin typeface="Gotham-Black" charset="0"/>
              </a:rPr>
              <a:t>RTE Solution</a:t>
            </a:r>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449546" y="2209800"/>
                <a:ext cx="8229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The </a:t>
                </a:r>
                <a:r>
                  <a:rPr lang="en-US" sz="1800" dirty="0" smtClean="0">
                    <a:solidFill>
                      <a:srgbClr val="0070C0"/>
                    </a:solidFill>
                    <a:latin typeface="Gotham-Bold" charset="0"/>
                  </a:rPr>
                  <a:t>homogeneous solution</a:t>
                </a:r>
                <a:r>
                  <a:rPr lang="en-US" sz="1800" dirty="0" smtClean="0">
                    <a:latin typeface="Gotham-Bold" charset="0"/>
                  </a:rPr>
                  <a:t> is independant of </a:t>
                </a:r>
                <a14:m>
                  <m:oMath xmlns:m="http://schemas.openxmlformats.org/officeDocument/2006/math">
                    <m:sSub>
                      <m:sSubPr>
                        <m:ctrlPr>
                          <a:rPr lang="en-US" sz="1800" i="1" smtClean="0">
                            <a:latin typeface="Cambria Math"/>
                          </a:rPr>
                        </m:ctrlPr>
                      </m:sSubPr>
                      <m:e>
                        <m:r>
                          <a:rPr lang="en-US" sz="1800" i="1" smtClean="0">
                            <a:latin typeface="Cambria Math"/>
                            <a:ea typeface="Cambria Math"/>
                          </a:rPr>
                          <m:t>𝜇</m:t>
                        </m:r>
                      </m:e>
                      <m:sub>
                        <m:r>
                          <a:rPr lang="fr-FR" sz="1800" b="0" i="1" smtClean="0">
                            <a:latin typeface="Cambria Math"/>
                          </a:rPr>
                          <m:t>𝑖𝑛</m:t>
                        </m:r>
                      </m:sub>
                    </m:sSub>
                  </m:oMath>
                </a14:m>
                <a:endParaRPr lang="en-US" sz="1800" dirty="0" smtClean="0">
                  <a:latin typeface="Gotham-Bold"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449546" y="2209800"/>
                <a:ext cx="8229600" cy="457200"/>
              </a:xfrm>
              <a:prstGeom prst="rect">
                <a:avLst/>
              </a:prstGeom>
              <a:blipFill rotWithShape="1">
                <a:blip r:embed="rId3"/>
                <a:stretch>
                  <a:fillRect l="-667" t="-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8" name="Content Placeholder 2"/>
          <p:cNvSpPr txBox="1">
            <a:spLocks/>
          </p:cNvSpPr>
          <p:nvPr/>
        </p:nvSpPr>
        <p:spPr bwMode="auto">
          <a:xfrm>
            <a:off x="431403" y="4648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The </a:t>
            </a:r>
            <a:r>
              <a:rPr lang="en-US" sz="1800" dirty="0" smtClean="0">
                <a:solidFill>
                  <a:srgbClr val="FF0000"/>
                </a:solidFill>
                <a:latin typeface="Gotham-Bold" charset="0"/>
              </a:rPr>
              <a:t>particular solution</a:t>
            </a:r>
            <a:r>
              <a:rPr lang="en-US" sz="1800" dirty="0" smtClean="0">
                <a:latin typeface="Gotham-Bold" charset="0"/>
              </a:rPr>
              <a:t> </a:t>
            </a:r>
            <a:r>
              <a:rPr lang="fr-FR" sz="1800" dirty="0" smtClean="0">
                <a:latin typeface="Gotham-Bold" charset="0"/>
              </a:rPr>
              <a:t>is now an integration of the </a:t>
            </a:r>
            <a:r>
              <a:rPr lang="fr-FR" sz="1800" dirty="0" smtClean="0">
                <a:solidFill>
                  <a:srgbClr val="92D050"/>
                </a:solidFill>
                <a:latin typeface="Gotham-Bold" charset="0"/>
              </a:rPr>
              <a:t>Green’s function</a:t>
            </a:r>
            <a:endParaRPr lang="en-US" sz="1800" dirty="0" smtClean="0">
              <a:solidFill>
                <a:srgbClr val="92D050"/>
              </a:solidFill>
              <a:latin typeface="Gotham-Bold" charset="0"/>
            </a:endParaRPr>
          </a:p>
        </p:txBody>
      </p:sp>
      <p:sp>
        <p:nvSpPr>
          <p:cNvPr id="11" name="Content Placeholder 2"/>
          <p:cNvSpPr txBox="1">
            <a:spLocks/>
          </p:cNvSpPr>
          <p:nvPr/>
        </p:nvSpPr>
        <p:spPr bwMode="auto">
          <a:xfrm>
            <a:off x="449546" y="2714171"/>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fr-FR" sz="1800" dirty="0" smtClean="0">
                <a:latin typeface="Gotham-Bold" charset="0"/>
              </a:rPr>
              <a:t>It is solved only once</a:t>
            </a:r>
            <a:endParaRPr lang="en-US" sz="1800" dirty="0" smtClean="0">
              <a:latin typeface="Gotham-Bold" charset="0"/>
            </a:endParaRPr>
          </a:p>
        </p:txBody>
      </p:sp>
      <p:sp>
        <p:nvSpPr>
          <p:cNvPr id="9" name="Content Placeholder 2"/>
          <p:cNvSpPr txBox="1">
            <a:spLocks/>
          </p:cNvSpPr>
          <p:nvPr/>
        </p:nvSpPr>
        <p:spPr bwMode="auto">
          <a:xfrm>
            <a:off x="422275" y="3624552"/>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The </a:t>
            </a:r>
            <a:r>
              <a:rPr lang="en-US" sz="1800" dirty="0" smtClean="0">
                <a:solidFill>
                  <a:srgbClr val="92D050"/>
                </a:solidFill>
                <a:latin typeface="Gotham-Bold" charset="0"/>
              </a:rPr>
              <a:t>Green’s function </a:t>
            </a:r>
            <a:r>
              <a:rPr lang="fr-FR" sz="1800" dirty="0" smtClean="0">
                <a:latin typeface="Gotham-Bold" charset="0"/>
              </a:rPr>
              <a:t>can be expressed using </a:t>
            </a:r>
            <a:endParaRPr lang="en-US" sz="1800" dirty="0" smtClean="0">
              <a:latin typeface="Gotham-Bold" charset="0"/>
            </a:endParaRPr>
          </a:p>
        </p:txBody>
      </p:sp>
      <mc:AlternateContent xmlns:mc="http://schemas.openxmlformats.org/markup-compatibility/2006" xmlns:a14="http://schemas.microsoft.com/office/drawing/2010/main">
        <mc:Choice Requires="a14">
          <p:sp>
            <p:nvSpPr>
              <p:cNvPr id="2" name="Rectangle 1"/>
              <p:cNvSpPr/>
              <p:nvPr/>
            </p:nvSpPr>
            <p:spPr>
              <a:xfrm>
                <a:off x="5029200" y="3624552"/>
                <a:ext cx="11552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fr-FR" i="1">
                              <a:solidFill>
                                <a:srgbClr val="0070C0"/>
                              </a:solidFill>
                              <a:latin typeface="Cambria Math"/>
                            </a:rPr>
                          </m:ctrlPr>
                        </m:sSubSupPr>
                        <m:e>
                          <m:r>
                            <a:rPr lang="fr-FR" i="1">
                              <a:solidFill>
                                <a:srgbClr val="0070C0"/>
                              </a:solidFill>
                              <a:latin typeface="Cambria Math"/>
                            </a:rPr>
                            <m:t>𝐼</m:t>
                          </m:r>
                        </m:e>
                        <m:sub>
                          <m:r>
                            <a:rPr lang="fr-FR" i="1">
                              <a:solidFill>
                                <a:srgbClr val="0070C0"/>
                              </a:solidFill>
                              <a:latin typeface="Cambria Math"/>
                            </a:rPr>
                            <m:t>h</m:t>
                          </m:r>
                        </m:sub>
                        <m:sup>
                          <m:r>
                            <a:rPr lang="fr-FR" i="1">
                              <a:solidFill>
                                <a:srgbClr val="0070C0"/>
                              </a:solidFill>
                              <a:latin typeface="Cambria Math"/>
                            </a:rPr>
                            <m:t>𝑚</m:t>
                          </m:r>
                        </m:sup>
                      </m:sSubSup>
                      <m:r>
                        <a:rPr lang="fr-FR" i="1">
                          <a:solidFill>
                            <a:srgbClr val="0070C0"/>
                          </a:solidFill>
                          <a:latin typeface="Cambria Math"/>
                        </a:rPr>
                        <m:t> </m:t>
                      </m:r>
                      <m:d>
                        <m:dPr>
                          <m:ctrlPr>
                            <a:rPr lang="fr-FR" i="1">
                              <a:solidFill>
                                <a:srgbClr val="0070C0"/>
                              </a:solidFill>
                              <a:latin typeface="Cambria Math"/>
                            </a:rPr>
                          </m:ctrlPr>
                        </m:dPr>
                        <m:e>
                          <m:r>
                            <a:rPr lang="fr-FR" i="1">
                              <a:solidFill>
                                <a:srgbClr val="0070C0"/>
                              </a:solidFill>
                              <a:latin typeface="Cambria Math"/>
                              <a:ea typeface="Cambria Math"/>
                            </a:rPr>
                            <m:t>𝜏</m:t>
                          </m:r>
                          <m:r>
                            <a:rPr lang="fr-FR" i="1">
                              <a:solidFill>
                                <a:srgbClr val="0070C0"/>
                              </a:solidFill>
                              <a:latin typeface="Cambria Math"/>
                              <a:ea typeface="Cambria Math"/>
                            </a:rPr>
                            <m:t>,</m:t>
                          </m:r>
                          <m:sSub>
                            <m:sSubPr>
                              <m:ctrlPr>
                                <a:rPr lang="fr-FR" i="1">
                                  <a:solidFill>
                                    <a:srgbClr val="0070C0"/>
                                  </a:solidFill>
                                  <a:latin typeface="Cambria Math"/>
                                  <a:ea typeface="Cambria Math"/>
                                </a:rPr>
                              </m:ctrlPr>
                            </m:sSubPr>
                            <m:e>
                              <m:r>
                                <a:rPr lang="fr-FR" i="1">
                                  <a:solidFill>
                                    <a:srgbClr val="0070C0"/>
                                  </a:solidFill>
                                  <a:latin typeface="Cambria Math"/>
                                  <a:ea typeface="Cambria Math"/>
                                </a:rPr>
                                <m:t>𝜇</m:t>
                              </m:r>
                            </m:e>
                            <m:sub>
                              <m:r>
                                <a:rPr lang="fr-FR" i="1">
                                  <a:solidFill>
                                    <a:srgbClr val="0070C0"/>
                                  </a:solidFill>
                                  <a:latin typeface="Cambria Math"/>
                                  <a:ea typeface="Cambria Math"/>
                                </a:rPr>
                                <m:t>𝑖</m:t>
                              </m:r>
                            </m:sub>
                          </m:sSub>
                        </m:e>
                      </m:d>
                    </m:oMath>
                  </m:oMathPara>
                </a14:m>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5029200" y="3624552"/>
                <a:ext cx="1155252" cy="369332"/>
              </a:xfrm>
              <a:prstGeom prst="rect">
                <a:avLst/>
              </a:prstGeom>
              <a:blipFill rotWithShape="1">
                <a:blip r:embed="rId4"/>
                <a:stretch>
                  <a:fillRect b="-6667"/>
                </a:stretch>
              </a:blipFill>
            </p:spPr>
            <p:txBody>
              <a:bodyPr/>
              <a:lstStyle/>
              <a:p>
                <a:r>
                  <a:rPr lang="fr-FR">
                    <a:noFill/>
                  </a:rPr>
                  <a:t> </a:t>
                </a:r>
              </a:p>
            </p:txBody>
          </p:sp>
        </mc:Fallback>
      </mc:AlternateContent>
    </p:spTree>
    <p:extLst>
      <p:ext uri="{BB962C8B-B14F-4D97-AF65-F5344CB8AC3E}">
        <p14:creationId xmlns:p14="http://schemas.microsoft.com/office/powerpoint/2010/main" val="12754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9"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Is it faster?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64" y="1905000"/>
            <a:ext cx="6994872" cy="3810000"/>
          </a:xfrm>
          <a:prstGeom prst="rect">
            <a:avLst/>
          </a:prstGeom>
        </p:spPr>
      </p:pic>
      <p:sp>
        <p:nvSpPr>
          <p:cNvPr id="3" name="TextBox 2"/>
          <p:cNvSpPr txBox="1"/>
          <p:nvPr/>
        </p:nvSpPr>
        <p:spPr>
          <a:xfrm>
            <a:off x="3886200" y="2323505"/>
            <a:ext cx="2706831" cy="369332"/>
          </a:xfrm>
          <a:prstGeom prst="rect">
            <a:avLst/>
          </a:prstGeom>
          <a:noFill/>
        </p:spPr>
        <p:txBody>
          <a:bodyPr wrap="none" rtlCol="0">
            <a:spAutoFit/>
          </a:bodyPr>
          <a:lstStyle/>
          <a:p>
            <a:r>
              <a:rPr lang="fr-FR" dirty="0" smtClean="0"/>
              <a:t>Without Green’s function</a:t>
            </a:r>
            <a:endParaRPr lang="fr-FR" dirty="0"/>
          </a:p>
        </p:txBody>
      </p:sp>
      <p:sp>
        <p:nvSpPr>
          <p:cNvPr id="7" name="TextBox 6"/>
          <p:cNvSpPr txBox="1"/>
          <p:nvPr/>
        </p:nvSpPr>
        <p:spPr>
          <a:xfrm>
            <a:off x="4953000" y="3810000"/>
            <a:ext cx="2514471" cy="369332"/>
          </a:xfrm>
          <a:prstGeom prst="rect">
            <a:avLst/>
          </a:prstGeom>
          <a:noFill/>
        </p:spPr>
        <p:txBody>
          <a:bodyPr wrap="none" rtlCol="0">
            <a:spAutoFit/>
          </a:bodyPr>
          <a:lstStyle/>
          <a:p>
            <a:r>
              <a:rPr lang="fr-FR" dirty="0" smtClean="0"/>
              <a:t>Using Green’s function</a:t>
            </a:r>
            <a:endParaRPr lang="fr-FR" dirty="0"/>
          </a:p>
        </p:txBody>
      </p:sp>
      <p:sp>
        <p:nvSpPr>
          <p:cNvPr id="4" name="TextBox 3"/>
          <p:cNvSpPr txBox="1"/>
          <p:nvPr/>
        </p:nvSpPr>
        <p:spPr>
          <a:xfrm>
            <a:off x="266441" y="3453368"/>
            <a:ext cx="689035" cy="369332"/>
          </a:xfrm>
          <a:prstGeom prst="rect">
            <a:avLst/>
          </a:prstGeom>
          <a:noFill/>
        </p:spPr>
        <p:txBody>
          <a:bodyPr wrap="none" rtlCol="0">
            <a:spAutoFit/>
          </a:bodyPr>
          <a:lstStyle/>
          <a:p>
            <a:r>
              <a:rPr lang="fr-FR" dirty="0" smtClean="0"/>
              <a:t>Time</a:t>
            </a:r>
            <a:endParaRPr lang="fr-FR" dirty="0"/>
          </a:p>
        </p:txBody>
      </p:sp>
      <p:sp>
        <p:nvSpPr>
          <p:cNvPr id="5" name="TextBox 4"/>
          <p:cNvSpPr txBox="1"/>
          <p:nvPr/>
        </p:nvSpPr>
        <p:spPr>
          <a:xfrm>
            <a:off x="3066601" y="5720693"/>
            <a:ext cx="3172663" cy="369332"/>
          </a:xfrm>
          <a:prstGeom prst="rect">
            <a:avLst/>
          </a:prstGeom>
          <a:noFill/>
        </p:spPr>
        <p:txBody>
          <a:bodyPr wrap="none" rtlCol="0">
            <a:spAutoFit/>
          </a:bodyPr>
          <a:lstStyle/>
          <a:p>
            <a:r>
              <a:rPr lang="fr-FR" dirty="0" smtClean="0"/>
              <a:t>Number of incident directions</a:t>
            </a:r>
            <a:endParaRPr lang="fr-FR" dirty="0"/>
          </a:p>
        </p:txBody>
      </p:sp>
      <p:sp>
        <p:nvSpPr>
          <p:cNvPr id="9" name="Title 1"/>
          <p:cNvSpPr txBox="1">
            <a:spLocks/>
          </p:cNvSpPr>
          <p:nvPr/>
        </p:nvSpPr>
        <p:spPr bwMode="auto">
          <a:xfrm>
            <a:off x="610959" y="6084332"/>
            <a:ext cx="8229600" cy="60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ＭＳ Ｐゴシック"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ＭＳ Ｐゴシック" pitchFamily="34" charset="-128"/>
              </a:defRPr>
            </a:lvl2pPr>
            <a:lvl3pPr algn="ctr" defTabSz="457200" rtl="0" fontAlgn="base">
              <a:spcBef>
                <a:spcPct val="0"/>
              </a:spcBef>
              <a:spcAft>
                <a:spcPct val="0"/>
              </a:spcAft>
              <a:defRPr sz="4400">
                <a:solidFill>
                  <a:schemeClr val="tx1"/>
                </a:solidFill>
                <a:latin typeface="Calibri" pitchFamily="34" charset="0"/>
                <a:ea typeface="ＭＳ Ｐゴシック" pitchFamily="34" charset="-128"/>
              </a:defRPr>
            </a:lvl3pPr>
            <a:lvl4pPr algn="ctr" defTabSz="457200" rtl="0" fontAlgn="base">
              <a:spcBef>
                <a:spcPct val="0"/>
              </a:spcBef>
              <a:spcAft>
                <a:spcPct val="0"/>
              </a:spcAft>
              <a:defRPr sz="4400">
                <a:solidFill>
                  <a:schemeClr val="tx1"/>
                </a:solidFill>
                <a:latin typeface="Calibri" pitchFamily="34" charset="0"/>
                <a:ea typeface="ＭＳ Ｐゴシック" pitchFamily="34" charset="-128"/>
              </a:defRPr>
            </a:lvl4pPr>
            <a:lvl5pPr algn="ctr" defTabSz="457200"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a:lstStyle>
          <a:p>
            <a:r>
              <a:rPr lang="en-US" sz="2800" dirty="0" smtClean="0">
                <a:latin typeface="Gotham-Black" charset="0"/>
              </a:rPr>
              <a:t>Time needed to compute the particular solution</a:t>
            </a:r>
          </a:p>
        </p:txBody>
      </p:sp>
    </p:spTree>
    <p:extLst>
      <p:ext uri="{BB962C8B-B14F-4D97-AF65-F5344CB8AC3E}">
        <p14:creationId xmlns:p14="http://schemas.microsoft.com/office/powerpoint/2010/main" val="1098075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31838"/>
            <a:ext cx="8229600" cy="944562"/>
          </a:xfrm>
        </p:spPr>
        <p:txBody>
          <a:bodyPr/>
          <a:lstStyle/>
          <a:p>
            <a:pPr algn="l"/>
            <a:r>
              <a:rPr lang="en-US" sz="2800" dirty="0" smtClean="0">
                <a:latin typeface="Gotham-Black" charset="0"/>
              </a:rPr>
              <a:t>Results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643" y="1943100"/>
            <a:ext cx="2357806" cy="23104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43" y="1933660"/>
            <a:ext cx="2353124" cy="230082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243" y="1952625"/>
            <a:ext cx="2357698" cy="2310438"/>
          </a:xfrm>
          <a:prstGeom prst="rect">
            <a:avLst/>
          </a:prstGeom>
        </p:spPr>
      </p:pic>
      <p:sp>
        <p:nvSpPr>
          <p:cNvPr id="13" name="TextBox 12"/>
          <p:cNvSpPr txBox="1"/>
          <p:nvPr/>
        </p:nvSpPr>
        <p:spPr>
          <a:xfrm>
            <a:off x="1259985" y="4962321"/>
            <a:ext cx="6896888" cy="646331"/>
          </a:xfrm>
          <a:prstGeom prst="rect">
            <a:avLst/>
          </a:prstGeom>
          <a:noFill/>
        </p:spPr>
        <p:txBody>
          <a:bodyPr wrap="none" rtlCol="0">
            <a:spAutoFit/>
          </a:bodyPr>
          <a:lstStyle/>
          <a:p>
            <a:r>
              <a:rPr lang="fr-FR" dirty="0" smtClean="0"/>
              <a:t>That DOM solution can be used for computing subsurface BRDF</a:t>
            </a:r>
          </a:p>
          <a:p>
            <a:pPr algn="ctr"/>
            <a:r>
              <a:rPr lang="fr-FR" dirty="0" smtClean="0"/>
              <a:t> for different pigment particles types</a:t>
            </a:r>
            <a:endParaRPr lang="fr-FR" dirty="0"/>
          </a:p>
        </p:txBody>
      </p:sp>
    </p:spTree>
    <p:extLst>
      <p:ext uri="{BB962C8B-B14F-4D97-AF65-F5344CB8AC3E}">
        <p14:creationId xmlns:p14="http://schemas.microsoft.com/office/powerpoint/2010/main" val="1228157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31838"/>
            <a:ext cx="8229600" cy="944562"/>
          </a:xfrm>
        </p:spPr>
        <p:txBody>
          <a:bodyPr/>
          <a:lstStyle/>
          <a:p>
            <a:pPr algn="l"/>
            <a:r>
              <a:rPr lang="en-US" sz="2800" dirty="0" smtClean="0">
                <a:latin typeface="Gotham-Black" charset="0"/>
              </a:rPr>
              <a:t>Results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26" y="1998793"/>
            <a:ext cx="2128574" cy="20811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1998793"/>
            <a:ext cx="2128574" cy="20764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2817" y="1994293"/>
            <a:ext cx="2137940" cy="208092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0757" y="2002921"/>
            <a:ext cx="2105234" cy="2077038"/>
          </a:xfrm>
          <a:prstGeom prst="rect">
            <a:avLst/>
          </a:prstGeom>
        </p:spPr>
      </p:pic>
      <p:sp>
        <p:nvSpPr>
          <p:cNvPr id="12" name="TextBox 11"/>
          <p:cNvSpPr txBox="1"/>
          <p:nvPr/>
        </p:nvSpPr>
        <p:spPr>
          <a:xfrm>
            <a:off x="1259985" y="4962321"/>
            <a:ext cx="6169318" cy="369332"/>
          </a:xfrm>
          <a:prstGeom prst="rect">
            <a:avLst/>
          </a:prstGeom>
          <a:noFill/>
        </p:spPr>
        <p:txBody>
          <a:bodyPr wrap="none" rtlCol="0">
            <a:spAutoFit/>
          </a:bodyPr>
          <a:lstStyle/>
          <a:p>
            <a:r>
              <a:rPr lang="fr-FR" dirty="0" smtClean="0"/>
              <a:t>BRDF will change as well for different material thicknesses</a:t>
            </a:r>
            <a:endParaRPr lang="fr-FR" dirty="0"/>
          </a:p>
        </p:txBody>
      </p:sp>
    </p:spTree>
    <p:extLst>
      <p:ext uri="{BB962C8B-B14F-4D97-AF65-F5344CB8AC3E}">
        <p14:creationId xmlns:p14="http://schemas.microsoft.com/office/powerpoint/2010/main" val="124708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7903" y="4648200"/>
            <a:ext cx="6442294" cy="1549643"/>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Painted materials:</a:t>
            </a:r>
          </a:p>
        </p:txBody>
      </p:sp>
      <p:cxnSp>
        <p:nvCxnSpPr>
          <p:cNvPr id="5" name="Straight Connector 4"/>
          <p:cNvCxnSpPr/>
          <p:nvPr/>
        </p:nvCxnSpPr>
        <p:spPr>
          <a:xfrm>
            <a:off x="1087903" y="4648200"/>
            <a:ext cx="6477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177706" y="6197843"/>
            <a:ext cx="6262688" cy="259780"/>
            <a:chOff x="2195512" y="4405761"/>
            <a:chExt cx="4953000" cy="76200"/>
          </a:xfrm>
        </p:grpSpPr>
        <p:cxnSp>
          <p:nvCxnSpPr>
            <p:cNvPr id="40" name="Straight Connector 39"/>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 name="Oval 3"/>
          <p:cNvSpPr/>
          <p:nvPr/>
        </p:nvSpPr>
        <p:spPr>
          <a:xfrm>
            <a:off x="4921725" y="543027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6" name="Oval 55"/>
          <p:cNvSpPr/>
          <p:nvPr/>
        </p:nvSpPr>
        <p:spPr>
          <a:xfrm rot="5400000">
            <a:off x="5318122" y="474015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0" name="Oval 59"/>
          <p:cNvSpPr/>
          <p:nvPr/>
        </p:nvSpPr>
        <p:spPr>
          <a:xfrm rot="-2160000">
            <a:off x="6011690" y="5439530"/>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2" name="Oval 61"/>
          <p:cNvSpPr/>
          <p:nvPr/>
        </p:nvSpPr>
        <p:spPr>
          <a:xfrm rot="2160000" flipV="1">
            <a:off x="6705851" y="4880069"/>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3" name="Oval 62"/>
          <p:cNvSpPr/>
          <p:nvPr/>
        </p:nvSpPr>
        <p:spPr>
          <a:xfrm rot="2160000" flipH="1">
            <a:off x="1901498" y="5381113"/>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4" name="Oval 63"/>
          <p:cNvSpPr/>
          <p:nvPr/>
        </p:nvSpPr>
        <p:spPr>
          <a:xfrm rot="-2160000">
            <a:off x="1583119" y="4894885"/>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5" name="Oval 64"/>
          <p:cNvSpPr/>
          <p:nvPr/>
        </p:nvSpPr>
        <p:spPr>
          <a:xfrm rot="2160000" flipV="1">
            <a:off x="3509907" y="4976831"/>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6" name="Oval 65"/>
          <p:cNvSpPr/>
          <p:nvPr/>
        </p:nvSpPr>
        <p:spPr>
          <a:xfrm rot="5400000">
            <a:off x="2719998" y="4791199"/>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7" name="Oval 66"/>
          <p:cNvSpPr/>
          <p:nvPr/>
        </p:nvSpPr>
        <p:spPr>
          <a:xfrm>
            <a:off x="2581909" y="5495953"/>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8" name="Oval 67"/>
          <p:cNvSpPr/>
          <p:nvPr/>
        </p:nvSpPr>
        <p:spPr>
          <a:xfrm rot="2160000" flipH="1">
            <a:off x="3907819" y="5446787"/>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2" name="Freeform 31"/>
          <p:cNvSpPr/>
          <p:nvPr/>
        </p:nvSpPr>
        <p:spPr>
          <a:xfrm>
            <a:off x="6553200" y="1557360"/>
            <a:ext cx="502197" cy="540721"/>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00"/>
          </a:solidFill>
          <a:ln w="0">
            <a:solidFill>
              <a:srgbClr val="000000"/>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WenQuanYi Zen Hei" pitchFamily="2"/>
              <a:cs typeface="Lohit Devanagari" pitchFamily="2"/>
            </a:endParaRPr>
          </a:p>
        </p:txBody>
      </p:sp>
      <p:cxnSp>
        <p:nvCxnSpPr>
          <p:cNvPr id="33" name="Straight Arrow Connector 32"/>
          <p:cNvCxnSpPr/>
          <p:nvPr/>
        </p:nvCxnSpPr>
        <p:spPr>
          <a:xfrm flipH="1">
            <a:off x="3657600" y="1981200"/>
            <a:ext cx="2971800" cy="266700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3091731" y="3524250"/>
            <a:ext cx="813720" cy="1123950"/>
            <a:chOff x="3091731" y="3524250"/>
            <a:chExt cx="813720" cy="1123950"/>
          </a:xfrm>
        </p:grpSpPr>
        <p:sp>
          <p:nvSpPr>
            <p:cNvPr id="59" name="Freeform 58"/>
            <p:cNvSpPr/>
            <p:nvPr/>
          </p:nvSpPr>
          <p:spPr>
            <a:xfrm>
              <a:off x="3091731" y="3524250"/>
              <a:ext cx="813720" cy="1114425"/>
            </a:xfrm>
            <a:custGeom>
              <a:avLst/>
              <a:gdLst>
                <a:gd name="connsiteX0" fmla="*/ 556344 w 813720"/>
                <a:gd name="connsiteY0" fmla="*/ 1114425 h 1114425"/>
                <a:gd name="connsiteX1" fmla="*/ 213444 w 813720"/>
                <a:gd name="connsiteY1" fmla="*/ 1076325 h 1114425"/>
                <a:gd name="connsiteX2" fmla="*/ 118194 w 813720"/>
                <a:gd name="connsiteY2" fmla="*/ 923925 h 1114425"/>
                <a:gd name="connsiteX3" fmla="*/ 108669 w 813720"/>
                <a:gd name="connsiteY3" fmla="*/ 790575 h 1114425"/>
                <a:gd name="connsiteX4" fmla="*/ 108669 w 813720"/>
                <a:gd name="connsiteY4" fmla="*/ 638175 h 1114425"/>
                <a:gd name="connsiteX5" fmla="*/ 70569 w 813720"/>
                <a:gd name="connsiteY5" fmla="*/ 466725 h 1114425"/>
                <a:gd name="connsiteX6" fmla="*/ 3894 w 813720"/>
                <a:gd name="connsiteY6" fmla="*/ 219075 h 1114425"/>
                <a:gd name="connsiteX7" fmla="*/ 22944 w 813720"/>
                <a:gd name="connsiteY7" fmla="*/ 9525 h 1114425"/>
                <a:gd name="connsiteX8" fmla="*/ 146769 w 813720"/>
                <a:gd name="connsiteY8" fmla="*/ 0 h 1114425"/>
                <a:gd name="connsiteX9" fmla="*/ 280119 w 813720"/>
                <a:gd name="connsiteY9" fmla="*/ 190500 h 1114425"/>
                <a:gd name="connsiteX10" fmla="*/ 365844 w 813720"/>
                <a:gd name="connsiteY10" fmla="*/ 371475 h 1114425"/>
                <a:gd name="connsiteX11" fmla="*/ 489669 w 813720"/>
                <a:gd name="connsiteY11" fmla="*/ 466725 h 1114425"/>
                <a:gd name="connsiteX12" fmla="*/ 565869 w 813720"/>
                <a:gd name="connsiteY12" fmla="*/ 581025 h 1114425"/>
                <a:gd name="connsiteX13" fmla="*/ 727794 w 813720"/>
                <a:gd name="connsiteY13" fmla="*/ 800100 h 1114425"/>
                <a:gd name="connsiteX14" fmla="*/ 813519 w 813720"/>
                <a:gd name="connsiteY14" fmla="*/ 971550 h 1114425"/>
                <a:gd name="connsiteX15" fmla="*/ 746844 w 813720"/>
                <a:gd name="connsiteY15" fmla="*/ 110490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720" h="1114425">
                  <a:moveTo>
                    <a:pt x="556344" y="1114425"/>
                  </a:moveTo>
                  <a:cubicBezTo>
                    <a:pt x="421406" y="1111250"/>
                    <a:pt x="286469" y="1108075"/>
                    <a:pt x="213444" y="1076325"/>
                  </a:cubicBezTo>
                  <a:cubicBezTo>
                    <a:pt x="140419" y="1044575"/>
                    <a:pt x="135656" y="971550"/>
                    <a:pt x="118194" y="923925"/>
                  </a:cubicBezTo>
                  <a:cubicBezTo>
                    <a:pt x="100731" y="876300"/>
                    <a:pt x="110256" y="838200"/>
                    <a:pt x="108669" y="790575"/>
                  </a:cubicBezTo>
                  <a:cubicBezTo>
                    <a:pt x="107082" y="742950"/>
                    <a:pt x="115019" y="692150"/>
                    <a:pt x="108669" y="638175"/>
                  </a:cubicBezTo>
                  <a:cubicBezTo>
                    <a:pt x="102319" y="584200"/>
                    <a:pt x="88031" y="536575"/>
                    <a:pt x="70569" y="466725"/>
                  </a:cubicBezTo>
                  <a:cubicBezTo>
                    <a:pt x="53107" y="396875"/>
                    <a:pt x="11831" y="295275"/>
                    <a:pt x="3894" y="219075"/>
                  </a:cubicBezTo>
                  <a:cubicBezTo>
                    <a:pt x="-4043" y="142875"/>
                    <a:pt x="-868" y="46037"/>
                    <a:pt x="22944" y="9525"/>
                  </a:cubicBezTo>
                  <a:cubicBezTo>
                    <a:pt x="46756" y="-26987"/>
                    <a:pt x="103907" y="-30162"/>
                    <a:pt x="146769" y="0"/>
                  </a:cubicBezTo>
                  <a:cubicBezTo>
                    <a:pt x="189631" y="30162"/>
                    <a:pt x="243607" y="128588"/>
                    <a:pt x="280119" y="190500"/>
                  </a:cubicBezTo>
                  <a:cubicBezTo>
                    <a:pt x="316631" y="252412"/>
                    <a:pt x="330919" y="325438"/>
                    <a:pt x="365844" y="371475"/>
                  </a:cubicBezTo>
                  <a:cubicBezTo>
                    <a:pt x="400769" y="417512"/>
                    <a:pt x="456331" y="431800"/>
                    <a:pt x="489669" y="466725"/>
                  </a:cubicBezTo>
                  <a:cubicBezTo>
                    <a:pt x="523006" y="501650"/>
                    <a:pt x="526182" y="525463"/>
                    <a:pt x="565869" y="581025"/>
                  </a:cubicBezTo>
                  <a:cubicBezTo>
                    <a:pt x="605556" y="636587"/>
                    <a:pt x="686519" y="735012"/>
                    <a:pt x="727794" y="800100"/>
                  </a:cubicBezTo>
                  <a:cubicBezTo>
                    <a:pt x="769069" y="865187"/>
                    <a:pt x="810344" y="920750"/>
                    <a:pt x="813519" y="971550"/>
                  </a:cubicBezTo>
                  <a:cubicBezTo>
                    <a:pt x="816694" y="1022350"/>
                    <a:pt x="781769" y="1063625"/>
                    <a:pt x="746844" y="11049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cxnSp>
          <p:nvCxnSpPr>
            <p:cNvPr id="61" name="Straight Arrow Connector 60"/>
            <p:cNvCxnSpPr>
              <a:endCxn id="59" idx="2"/>
            </p:cNvCxnSpPr>
            <p:nvPr/>
          </p:nvCxnSpPr>
          <p:spPr>
            <a:xfrm flipH="1" flipV="1">
              <a:off x="3209925" y="4448175"/>
              <a:ext cx="447675" cy="190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a:endCxn id="59" idx="4"/>
            </p:cNvCxnSpPr>
            <p:nvPr/>
          </p:nvCxnSpPr>
          <p:spPr>
            <a:xfrm flipH="1" flipV="1">
              <a:off x="3200400" y="4162425"/>
              <a:ext cx="457200" cy="4762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a:endCxn id="59" idx="7"/>
            </p:cNvCxnSpPr>
            <p:nvPr/>
          </p:nvCxnSpPr>
          <p:spPr>
            <a:xfrm flipH="1" flipV="1">
              <a:off x="3114675" y="3533775"/>
              <a:ext cx="542925" cy="11144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a:endCxn id="59" idx="11"/>
            </p:cNvCxnSpPr>
            <p:nvPr/>
          </p:nvCxnSpPr>
          <p:spPr>
            <a:xfrm flipH="1" flipV="1">
              <a:off x="3581400" y="3990975"/>
              <a:ext cx="76200" cy="6572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a:endCxn id="59" idx="13"/>
            </p:cNvCxnSpPr>
            <p:nvPr/>
          </p:nvCxnSpPr>
          <p:spPr>
            <a:xfrm flipV="1">
              <a:off x="3657600" y="4324350"/>
              <a:ext cx="161925" cy="3238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42321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31838"/>
            <a:ext cx="8229600" cy="944562"/>
          </a:xfrm>
        </p:spPr>
        <p:txBody>
          <a:bodyPr/>
          <a:lstStyle/>
          <a:p>
            <a:pPr algn="l"/>
            <a:r>
              <a:rPr lang="en-US" sz="2800" dirty="0" smtClean="0">
                <a:latin typeface="Gotham-Black" charset="0"/>
              </a:rPr>
              <a:t>Results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377" y="2362200"/>
            <a:ext cx="3664858" cy="3066684"/>
          </a:xfrm>
          <a:prstGeom prst="rect">
            <a:avLst/>
          </a:prstGeom>
        </p:spPr>
      </p:pic>
      <p:sp>
        <p:nvSpPr>
          <p:cNvPr id="8" name="TextBox 7"/>
          <p:cNvSpPr txBox="1"/>
          <p:nvPr/>
        </p:nvSpPr>
        <p:spPr>
          <a:xfrm>
            <a:off x="1887765" y="5542218"/>
            <a:ext cx="5455340" cy="369332"/>
          </a:xfrm>
          <a:prstGeom prst="rect">
            <a:avLst/>
          </a:prstGeom>
          <a:noFill/>
        </p:spPr>
        <p:txBody>
          <a:bodyPr wrap="none" rtlCol="0">
            <a:spAutoFit/>
          </a:bodyPr>
          <a:lstStyle/>
          <a:p>
            <a:r>
              <a:rPr lang="fr-FR" dirty="0" smtClean="0"/>
              <a:t>The solution handles materials with multiple layers.</a:t>
            </a:r>
            <a:endParaRPr lang="fr-FR" dirty="0"/>
          </a:p>
        </p:txBody>
      </p:sp>
    </p:spTree>
    <p:extLst>
      <p:ext uri="{BB962C8B-B14F-4D97-AF65-F5344CB8AC3E}">
        <p14:creationId xmlns:p14="http://schemas.microsoft.com/office/powerpoint/2010/main" val="2339214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124200"/>
            <a:ext cx="8229600" cy="944562"/>
          </a:xfrm>
        </p:spPr>
        <p:txBody>
          <a:bodyPr/>
          <a:lstStyle/>
          <a:p>
            <a:r>
              <a:rPr lang="en-US" sz="2800" dirty="0" smtClean="0">
                <a:latin typeface="Gotham-Black" charset="0"/>
              </a:rPr>
              <a:t>Thank you</a:t>
            </a:r>
            <a:endParaRPr lang="en-US" sz="2800" dirty="0" smtClean="0">
              <a:latin typeface="Gotham-Black" charset="0"/>
            </a:endParaRPr>
          </a:p>
        </p:txBody>
      </p:sp>
    </p:spTree>
    <p:extLst>
      <p:ext uri="{BB962C8B-B14F-4D97-AF65-F5344CB8AC3E}">
        <p14:creationId xmlns:p14="http://schemas.microsoft.com/office/powerpoint/2010/main" val="77471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7903" y="4648200"/>
            <a:ext cx="6442294" cy="1549643"/>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Painted materials:</a:t>
            </a:r>
          </a:p>
        </p:txBody>
      </p:sp>
      <p:cxnSp>
        <p:nvCxnSpPr>
          <p:cNvPr id="5" name="Straight Connector 4"/>
          <p:cNvCxnSpPr/>
          <p:nvPr/>
        </p:nvCxnSpPr>
        <p:spPr>
          <a:xfrm>
            <a:off x="1087903" y="4648200"/>
            <a:ext cx="6477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177706" y="6197843"/>
            <a:ext cx="6262688" cy="259780"/>
            <a:chOff x="2195512" y="4405761"/>
            <a:chExt cx="4953000" cy="76200"/>
          </a:xfrm>
        </p:grpSpPr>
        <p:cxnSp>
          <p:nvCxnSpPr>
            <p:cNvPr id="40" name="Straight Connector 39"/>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 name="Oval 3"/>
          <p:cNvSpPr/>
          <p:nvPr/>
        </p:nvSpPr>
        <p:spPr>
          <a:xfrm>
            <a:off x="4921725" y="543027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6" name="Oval 55"/>
          <p:cNvSpPr/>
          <p:nvPr/>
        </p:nvSpPr>
        <p:spPr>
          <a:xfrm rot="5400000">
            <a:off x="5318122" y="474015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0" name="Oval 59"/>
          <p:cNvSpPr/>
          <p:nvPr/>
        </p:nvSpPr>
        <p:spPr>
          <a:xfrm rot="-2160000">
            <a:off x="6011690" y="5439530"/>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2" name="Oval 61"/>
          <p:cNvSpPr/>
          <p:nvPr/>
        </p:nvSpPr>
        <p:spPr>
          <a:xfrm rot="2160000" flipV="1">
            <a:off x="6705851" y="4880069"/>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3" name="Oval 62"/>
          <p:cNvSpPr/>
          <p:nvPr/>
        </p:nvSpPr>
        <p:spPr>
          <a:xfrm rot="2160000" flipH="1">
            <a:off x="1901498" y="5381113"/>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4" name="Oval 63"/>
          <p:cNvSpPr/>
          <p:nvPr/>
        </p:nvSpPr>
        <p:spPr>
          <a:xfrm rot="-2160000">
            <a:off x="1583119" y="4894885"/>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5" name="Oval 64"/>
          <p:cNvSpPr/>
          <p:nvPr/>
        </p:nvSpPr>
        <p:spPr>
          <a:xfrm rot="2160000" flipV="1">
            <a:off x="3509907" y="4976831"/>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6" name="Oval 65"/>
          <p:cNvSpPr/>
          <p:nvPr/>
        </p:nvSpPr>
        <p:spPr>
          <a:xfrm rot="5400000">
            <a:off x="2719998" y="4791199"/>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7" name="Oval 66"/>
          <p:cNvSpPr/>
          <p:nvPr/>
        </p:nvSpPr>
        <p:spPr>
          <a:xfrm>
            <a:off x="2581909" y="5495953"/>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8" name="Oval 67"/>
          <p:cNvSpPr/>
          <p:nvPr/>
        </p:nvSpPr>
        <p:spPr>
          <a:xfrm rot="2160000" flipH="1">
            <a:off x="3907819" y="5446787"/>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2" name="Freeform 31"/>
          <p:cNvSpPr/>
          <p:nvPr/>
        </p:nvSpPr>
        <p:spPr>
          <a:xfrm>
            <a:off x="6553200" y="1557360"/>
            <a:ext cx="502197" cy="540721"/>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00"/>
          </a:solidFill>
          <a:ln w="0">
            <a:solidFill>
              <a:srgbClr val="000000"/>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WenQuanYi Zen Hei" pitchFamily="2"/>
              <a:cs typeface="Lohit Devanagari" pitchFamily="2"/>
            </a:endParaRPr>
          </a:p>
        </p:txBody>
      </p:sp>
      <p:cxnSp>
        <p:nvCxnSpPr>
          <p:cNvPr id="33" name="Straight Arrow Connector 32"/>
          <p:cNvCxnSpPr/>
          <p:nvPr/>
        </p:nvCxnSpPr>
        <p:spPr>
          <a:xfrm flipH="1">
            <a:off x="3657600" y="1981200"/>
            <a:ext cx="2971800" cy="266700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66" idx="0"/>
          </p:cNvCxnSpPr>
          <p:nvPr/>
        </p:nvCxnSpPr>
        <p:spPr>
          <a:xfrm flipH="1">
            <a:off x="3053796" y="4648200"/>
            <a:ext cx="603804" cy="371599"/>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6" idx="0"/>
          </p:cNvCxnSpPr>
          <p:nvPr/>
        </p:nvCxnSpPr>
        <p:spPr>
          <a:xfrm>
            <a:off x="3053796" y="5019799"/>
            <a:ext cx="447954" cy="120014"/>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endCxn id="68" idx="7"/>
          </p:cNvCxnSpPr>
          <p:nvPr/>
        </p:nvCxnSpPr>
        <p:spPr>
          <a:xfrm flipV="1">
            <a:off x="3386504" y="5506852"/>
            <a:ext cx="669189" cy="690991"/>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5" idx="2"/>
            <a:endCxn id="67" idx="6"/>
          </p:cNvCxnSpPr>
          <p:nvPr/>
        </p:nvCxnSpPr>
        <p:spPr>
          <a:xfrm flipH="1">
            <a:off x="2792305" y="5158473"/>
            <a:ext cx="738165" cy="56608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3697459" y="4648200"/>
            <a:ext cx="318028" cy="847754"/>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79" name="Freeform 78"/>
          <p:cNvSpPr/>
          <p:nvPr/>
        </p:nvSpPr>
        <p:spPr>
          <a:xfrm>
            <a:off x="2895600" y="3886200"/>
            <a:ext cx="1389159" cy="762000"/>
          </a:xfrm>
          <a:custGeom>
            <a:avLst/>
            <a:gdLst>
              <a:gd name="connsiteX0" fmla="*/ 758486 w 1265667"/>
              <a:gd name="connsiteY0" fmla="*/ 706698 h 718347"/>
              <a:gd name="connsiteX1" fmla="*/ 110786 w 1265667"/>
              <a:gd name="connsiteY1" fmla="*/ 659073 h 718347"/>
              <a:gd name="connsiteX2" fmla="*/ 15536 w 1265667"/>
              <a:gd name="connsiteY2" fmla="*/ 392373 h 718347"/>
              <a:gd name="connsiteX3" fmla="*/ 282236 w 1265667"/>
              <a:gd name="connsiteY3" fmla="*/ 39948 h 718347"/>
              <a:gd name="connsiteX4" fmla="*/ 720386 w 1265667"/>
              <a:gd name="connsiteY4" fmla="*/ 30423 h 718347"/>
              <a:gd name="connsiteX5" fmla="*/ 1091861 w 1265667"/>
              <a:gd name="connsiteY5" fmla="*/ 239973 h 718347"/>
              <a:gd name="connsiteX6" fmla="*/ 1263311 w 1265667"/>
              <a:gd name="connsiteY6" fmla="*/ 544773 h 718347"/>
              <a:gd name="connsiteX7" fmla="*/ 977561 w 1265667"/>
              <a:gd name="connsiteY7" fmla="*/ 706698 h 718347"/>
              <a:gd name="connsiteX8" fmla="*/ 853736 w 1265667"/>
              <a:gd name="connsiteY8" fmla="*/ 706698 h 718347"/>
              <a:gd name="connsiteX9" fmla="*/ 815636 w 1265667"/>
              <a:gd name="connsiteY9" fmla="*/ 716223 h 7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5667" h="718347">
                <a:moveTo>
                  <a:pt x="758486" y="706698"/>
                </a:moveTo>
                <a:cubicBezTo>
                  <a:pt x="496548" y="709079"/>
                  <a:pt x="234611" y="711461"/>
                  <a:pt x="110786" y="659073"/>
                </a:cubicBezTo>
                <a:cubicBezTo>
                  <a:pt x="-13039" y="606685"/>
                  <a:pt x="-13039" y="495560"/>
                  <a:pt x="15536" y="392373"/>
                </a:cubicBezTo>
                <a:cubicBezTo>
                  <a:pt x="44111" y="289186"/>
                  <a:pt x="164761" y="100273"/>
                  <a:pt x="282236" y="39948"/>
                </a:cubicBezTo>
                <a:cubicBezTo>
                  <a:pt x="399711" y="-20377"/>
                  <a:pt x="585449" y="-2914"/>
                  <a:pt x="720386" y="30423"/>
                </a:cubicBezTo>
                <a:cubicBezTo>
                  <a:pt x="855323" y="63760"/>
                  <a:pt x="1001374" y="154248"/>
                  <a:pt x="1091861" y="239973"/>
                </a:cubicBezTo>
                <a:cubicBezTo>
                  <a:pt x="1182349" y="325698"/>
                  <a:pt x="1282361" y="466986"/>
                  <a:pt x="1263311" y="544773"/>
                </a:cubicBezTo>
                <a:cubicBezTo>
                  <a:pt x="1244261" y="622560"/>
                  <a:pt x="1045824" y="679710"/>
                  <a:pt x="977561" y="706698"/>
                </a:cubicBezTo>
                <a:cubicBezTo>
                  <a:pt x="909298" y="733686"/>
                  <a:pt x="880723" y="705111"/>
                  <a:pt x="853736" y="706698"/>
                </a:cubicBezTo>
                <a:cubicBezTo>
                  <a:pt x="826749" y="708285"/>
                  <a:pt x="821192" y="712254"/>
                  <a:pt x="815636" y="716223"/>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fr-FR"/>
          </a:p>
        </p:txBody>
      </p:sp>
      <p:cxnSp>
        <p:nvCxnSpPr>
          <p:cNvPr id="80" name="Straight Arrow Connector 79"/>
          <p:cNvCxnSpPr>
            <a:stCxn id="79" idx="0"/>
            <a:endCxn id="79" idx="2"/>
          </p:cNvCxnSpPr>
          <p:nvPr/>
        </p:nvCxnSpPr>
        <p:spPr>
          <a:xfrm flipH="1" flipV="1">
            <a:off x="2912652" y="4302417"/>
            <a:ext cx="815440" cy="333426"/>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3124200" y="4038600"/>
            <a:ext cx="603892" cy="597243"/>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3505200" y="3886200"/>
            <a:ext cx="222892" cy="749643"/>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3728092" y="3962400"/>
            <a:ext cx="81908" cy="673444"/>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3728092" y="4314825"/>
            <a:ext cx="491483" cy="321021"/>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67" idx="6"/>
          </p:cNvCxnSpPr>
          <p:nvPr/>
        </p:nvCxnSpPr>
        <p:spPr>
          <a:xfrm>
            <a:off x="2792305" y="5724553"/>
            <a:ext cx="594199" cy="47329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flipV="1">
            <a:off x="3289300" y="3924300"/>
            <a:ext cx="417450" cy="711544"/>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465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87903" y="4648200"/>
            <a:ext cx="6442294" cy="1549643"/>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Painted materials:</a:t>
            </a:r>
          </a:p>
        </p:txBody>
      </p:sp>
      <p:cxnSp>
        <p:nvCxnSpPr>
          <p:cNvPr id="5" name="Straight Connector 4"/>
          <p:cNvCxnSpPr/>
          <p:nvPr/>
        </p:nvCxnSpPr>
        <p:spPr>
          <a:xfrm>
            <a:off x="1087903" y="4648200"/>
            <a:ext cx="6477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177706" y="6197843"/>
            <a:ext cx="6262688" cy="259780"/>
            <a:chOff x="2195512" y="4405761"/>
            <a:chExt cx="4953000" cy="76200"/>
          </a:xfrm>
        </p:grpSpPr>
        <p:cxnSp>
          <p:nvCxnSpPr>
            <p:cNvPr id="40" name="Straight Connector 39"/>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 name="Oval 3"/>
          <p:cNvSpPr/>
          <p:nvPr/>
        </p:nvSpPr>
        <p:spPr>
          <a:xfrm>
            <a:off x="4921725" y="543027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56" name="Oval 55"/>
          <p:cNvSpPr/>
          <p:nvPr/>
        </p:nvSpPr>
        <p:spPr>
          <a:xfrm rot="5400000">
            <a:off x="5318122" y="4740158"/>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0" name="Oval 59"/>
          <p:cNvSpPr/>
          <p:nvPr/>
        </p:nvSpPr>
        <p:spPr>
          <a:xfrm rot="-2160000">
            <a:off x="6011690" y="5439530"/>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2" name="Oval 61"/>
          <p:cNvSpPr/>
          <p:nvPr/>
        </p:nvSpPr>
        <p:spPr>
          <a:xfrm rot="2160000" flipV="1">
            <a:off x="6705851" y="4880069"/>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3" name="Oval 62"/>
          <p:cNvSpPr/>
          <p:nvPr/>
        </p:nvSpPr>
        <p:spPr>
          <a:xfrm rot="2160000" flipH="1">
            <a:off x="1901498" y="5381113"/>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4" name="Oval 63"/>
          <p:cNvSpPr/>
          <p:nvPr/>
        </p:nvSpPr>
        <p:spPr>
          <a:xfrm rot="-2160000">
            <a:off x="1583119" y="4894885"/>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65" name="Oval 64"/>
          <p:cNvSpPr/>
          <p:nvPr/>
        </p:nvSpPr>
        <p:spPr>
          <a:xfrm rot="2160000" flipV="1">
            <a:off x="3509907" y="4976831"/>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p>
        </p:txBody>
      </p:sp>
      <p:sp>
        <p:nvSpPr>
          <p:cNvPr id="66" name="Oval 65"/>
          <p:cNvSpPr/>
          <p:nvPr/>
        </p:nvSpPr>
        <p:spPr>
          <a:xfrm rot="5400000">
            <a:off x="2719998" y="4791199"/>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90" name="Straight Arrow Connector 89"/>
          <p:cNvCxnSpPr/>
          <p:nvPr/>
        </p:nvCxnSpPr>
        <p:spPr>
          <a:xfrm flipH="1" flipV="1">
            <a:off x="2500205" y="4162425"/>
            <a:ext cx="359657" cy="1270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2870200" y="3822700"/>
            <a:ext cx="246842" cy="21590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3403600" y="3556000"/>
            <a:ext cx="83192" cy="35594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3797300" y="3358977"/>
            <a:ext cx="81908" cy="67344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4211273" y="4165600"/>
            <a:ext cx="233727" cy="14146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2581909" y="5495953"/>
            <a:ext cx="210396"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cxnSp>
        <p:nvCxnSpPr>
          <p:cNvPr id="96" name="Straight Arrow Connector 95"/>
          <p:cNvCxnSpPr/>
          <p:nvPr/>
        </p:nvCxnSpPr>
        <p:spPr>
          <a:xfrm flipH="1" flipV="1">
            <a:off x="2705100" y="2882900"/>
            <a:ext cx="572820" cy="100012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rot="2160000" flipH="1">
            <a:off x="3907819" y="5446787"/>
            <a:ext cx="215336" cy="48985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32" name="Freeform 31"/>
          <p:cNvSpPr/>
          <p:nvPr/>
        </p:nvSpPr>
        <p:spPr>
          <a:xfrm>
            <a:off x="6553200" y="1557360"/>
            <a:ext cx="502197" cy="540721"/>
          </a:xfrm>
          <a:custGeom>
            <a:avLst>
              <a:gd name="f0" fmla="val 5400"/>
            </a:avLst>
            <a:gdLst>
              <a:gd name="f1" fmla="val 10800000"/>
              <a:gd name="f2" fmla="val 5400000"/>
              <a:gd name="f3" fmla="val 180"/>
              <a:gd name="f4" fmla="val w"/>
              <a:gd name="f5" fmla="val h"/>
              <a:gd name="f6" fmla="val 0"/>
              <a:gd name="f7" fmla="val 21600"/>
              <a:gd name="f8" fmla="*/ 5419351 1 1725033"/>
              <a:gd name="f9" fmla="+- 0 0 10800"/>
              <a:gd name="f10" fmla="+- 10800 0 10800"/>
              <a:gd name="f11" fmla="val 2700"/>
              <a:gd name="f12" fmla="val 10125"/>
              <a:gd name="f13" fmla="val 10800"/>
              <a:gd name="f14" fmla="+- 0 0 360"/>
              <a:gd name="f15" fmla="val -2147483647"/>
              <a:gd name="f16" fmla="val 2147483647"/>
              <a:gd name="f17" fmla="+- 0 0 0"/>
              <a:gd name="f18" fmla="*/ f4 1 21600"/>
              <a:gd name="f19" fmla="*/ f5 1 21600"/>
              <a:gd name="f20" fmla="val f6"/>
              <a:gd name="f21" fmla="val f7"/>
              <a:gd name="f22" fmla="*/ f8 1 180"/>
              <a:gd name="f23" fmla="*/ 0 f8 1"/>
              <a:gd name="f24" fmla="*/ f6 f1 1"/>
              <a:gd name="f25" fmla="*/ f14 f1 1"/>
              <a:gd name="f26" fmla="pin 2700 f0 10125"/>
              <a:gd name="f27" fmla="*/ f17 f1 1"/>
              <a:gd name="f28" fmla="+- f21 0 f20"/>
              <a:gd name="f29" fmla="val f26"/>
              <a:gd name="f30" fmla="*/ 45 f22 1"/>
              <a:gd name="f31" fmla="*/ 90 f22 1"/>
              <a:gd name="f32" fmla="*/ 135 f22 1"/>
              <a:gd name="f33" fmla="*/ 180 f22 1"/>
              <a:gd name="f34" fmla="*/ 225 f22 1"/>
              <a:gd name="f35" fmla="*/ 270 f22 1"/>
              <a:gd name="f36" fmla="*/ 315 f22 1"/>
              <a:gd name="f37" fmla="*/ f23 1 f3"/>
              <a:gd name="f38" fmla="*/ f24 1 f3"/>
              <a:gd name="f39" fmla="*/ f25 1 f3"/>
              <a:gd name="f40" fmla="*/ f26 f18 1"/>
              <a:gd name="f41" fmla="*/ f27 1 f3"/>
              <a:gd name="f42" fmla="*/ f28 1 21600"/>
              <a:gd name="f43" fmla="+- f29 0 2700"/>
              <a:gd name="f44" fmla="+- 10125 0 f29"/>
              <a:gd name="f45" fmla="+- f29 0 10800"/>
              <a:gd name="f46" fmla="+- 10800 0 f29"/>
              <a:gd name="f47" fmla="+- 0 0 f30"/>
              <a:gd name="f48" fmla="+- 0 0 f31"/>
              <a:gd name="f49" fmla="+- 0 0 f32"/>
              <a:gd name="f50" fmla="+- 0 0 f33"/>
              <a:gd name="f51" fmla="+- 0 0 f34"/>
              <a:gd name="f52" fmla="+- 0 0 f35"/>
              <a:gd name="f53" fmla="+- 0 0 f36"/>
              <a:gd name="f54" fmla="+- 0 0 f37"/>
              <a:gd name="f55" fmla="+- f38 0 f2"/>
              <a:gd name="f56" fmla="+- f39 0 f2"/>
              <a:gd name="f57" fmla="+- f41 0 f2"/>
              <a:gd name="f58" fmla="*/ 10800 f42 1"/>
              <a:gd name="f59" fmla="*/ 0 f42 1"/>
              <a:gd name="f60" fmla="*/ 21600 f42 1"/>
              <a:gd name="f61" fmla="*/ f43 5080 1"/>
              <a:gd name="f62" fmla="*/ f44 2120 1"/>
              <a:gd name="f63" fmla="*/ f46 f46 1"/>
              <a:gd name="f64" fmla="*/ f47 f1 1"/>
              <a:gd name="f65" fmla="*/ f48 f1 1"/>
              <a:gd name="f66" fmla="*/ f49 f1 1"/>
              <a:gd name="f67" fmla="*/ f50 f1 1"/>
              <a:gd name="f68" fmla="*/ f51 f1 1"/>
              <a:gd name="f69" fmla="*/ f52 f1 1"/>
              <a:gd name="f70" fmla="*/ f53 f1 1"/>
              <a:gd name="f71" fmla="*/ f54 f1 1"/>
              <a:gd name="f72" fmla="+- f56 0 f55"/>
              <a:gd name="f73" fmla="*/ f61 1 7425"/>
              <a:gd name="f74" fmla="*/ f62 1 7425"/>
              <a:gd name="f75" fmla="*/ f64 1 f8"/>
              <a:gd name="f76" fmla="*/ f65 1 f8"/>
              <a:gd name="f77" fmla="*/ f66 1 f8"/>
              <a:gd name="f78" fmla="*/ f67 1 f8"/>
              <a:gd name="f79" fmla="*/ f68 1 f8"/>
              <a:gd name="f80" fmla="*/ f69 1 f8"/>
              <a:gd name="f81" fmla="*/ f70 1 f8"/>
              <a:gd name="f82" fmla="*/ f71 1 f8"/>
              <a:gd name="f83" fmla="*/ f58 1 f42"/>
              <a:gd name="f84" fmla="*/ f59 1 f42"/>
              <a:gd name="f85" fmla="*/ f60 1 f42"/>
              <a:gd name="f86" fmla="+- f73 2540 0"/>
              <a:gd name="f87" fmla="+- f74 210 0"/>
              <a:gd name="f88" fmla="+- f75 0 f2"/>
              <a:gd name="f89" fmla="+- f76 0 f2"/>
              <a:gd name="f90" fmla="+- f77 0 f2"/>
              <a:gd name="f91" fmla="+- f78 0 f2"/>
              <a:gd name="f92" fmla="+- f79 0 f2"/>
              <a:gd name="f93" fmla="+- f80 0 f2"/>
              <a:gd name="f94" fmla="+- f81 0 f2"/>
              <a:gd name="f95" fmla="+- f82 0 f2"/>
              <a:gd name="f96" fmla="*/ f83 f19 1"/>
              <a:gd name="f97" fmla="*/ f83 f18 1"/>
              <a:gd name="f98" fmla="*/ f84 f19 1"/>
              <a:gd name="f99" fmla="*/ f84 f18 1"/>
              <a:gd name="f100" fmla="*/ f85 f19 1"/>
              <a:gd name="f101" fmla="*/ f85 f18 1"/>
              <a:gd name="f102" fmla="+- 10800 f87 0"/>
              <a:gd name="f103" fmla="+- 10800 0 f87"/>
              <a:gd name="f104" fmla="+- f86 0 10800"/>
              <a:gd name="f105" fmla="+- f88 f2 0"/>
              <a:gd name="f106" fmla="+- f89 f2 0"/>
              <a:gd name="f107" fmla="+- f90 f2 0"/>
              <a:gd name="f108" fmla="+- f91 f2 0"/>
              <a:gd name="f109" fmla="+- f92 f2 0"/>
              <a:gd name="f110" fmla="+- f93 f2 0"/>
              <a:gd name="f111" fmla="+- f94 f2 0"/>
              <a:gd name="f112" fmla="+- f95 f2 0"/>
              <a:gd name="f113" fmla="*/ f105 f8 1"/>
              <a:gd name="f114" fmla="+- f102 0 10800"/>
              <a:gd name="f115" fmla="+- f103 0 10800"/>
              <a:gd name="f116" fmla="*/ f106 f8 1"/>
              <a:gd name="f117" fmla="*/ f107 f8 1"/>
              <a:gd name="f118" fmla="*/ f108 f8 1"/>
              <a:gd name="f119" fmla="*/ f109 f8 1"/>
              <a:gd name="f120" fmla="*/ f110 f8 1"/>
              <a:gd name="f121" fmla="*/ f111 f8 1"/>
              <a:gd name="f122" fmla="*/ f112 f8 1"/>
              <a:gd name="f123" fmla="*/ f113 1 f1"/>
              <a:gd name="f124" fmla="*/ f116 1 f1"/>
              <a:gd name="f125" fmla="*/ f117 1 f1"/>
              <a:gd name="f126" fmla="*/ f118 1 f1"/>
              <a:gd name="f127" fmla="*/ f119 1 f1"/>
              <a:gd name="f128" fmla="*/ f120 1 f1"/>
              <a:gd name="f129" fmla="*/ f121 1 f1"/>
              <a:gd name="f130" fmla="*/ f122 1 f1"/>
              <a:gd name="f131" fmla="+- 0 0 f123"/>
              <a:gd name="f132" fmla="+- 0 0 f124"/>
              <a:gd name="f133" fmla="+- 0 0 f125"/>
              <a:gd name="f134" fmla="+- 0 0 f126"/>
              <a:gd name="f135" fmla="+- 0 0 f127"/>
              <a:gd name="f136" fmla="+- 0 0 f128"/>
              <a:gd name="f137" fmla="+- 0 0 f129"/>
              <a:gd name="f138" fmla="+- 0 0 f130"/>
              <a:gd name="f139" fmla="+- 0 0 f131"/>
              <a:gd name="f140" fmla="+- 0 0 f132"/>
              <a:gd name="f141" fmla="+- 0 0 f133"/>
              <a:gd name="f142" fmla="+- 0 0 f134"/>
              <a:gd name="f143" fmla="+- 0 0 f135"/>
              <a:gd name="f144" fmla="+- 0 0 f136"/>
              <a:gd name="f145" fmla="+- 0 0 f137"/>
              <a:gd name="f146" fmla="+- 0 0 f138"/>
              <a:gd name="f147" fmla="*/ f139 f1 1"/>
              <a:gd name="f148" fmla="*/ f140 f1 1"/>
              <a:gd name="f149" fmla="*/ f141 f1 1"/>
              <a:gd name="f150" fmla="*/ f142 f1 1"/>
              <a:gd name="f151" fmla="*/ f143 f1 1"/>
              <a:gd name="f152" fmla="*/ f144 f1 1"/>
              <a:gd name="f153" fmla="*/ f145 f1 1"/>
              <a:gd name="f154" fmla="*/ f146 f1 1"/>
              <a:gd name="f155" fmla="*/ f147 1 f8"/>
              <a:gd name="f156" fmla="*/ f148 1 f8"/>
              <a:gd name="f157" fmla="*/ f149 1 f8"/>
              <a:gd name="f158" fmla="*/ f150 1 f8"/>
              <a:gd name="f159" fmla="*/ f151 1 f8"/>
              <a:gd name="f160" fmla="*/ f152 1 f8"/>
              <a:gd name="f161" fmla="*/ f153 1 f8"/>
              <a:gd name="f162" fmla="*/ f154 1 f8"/>
              <a:gd name="f163" fmla="+- f155 0 f2"/>
              <a:gd name="f164" fmla="+- f156 0 f2"/>
              <a:gd name="f165" fmla="+- f157 0 f2"/>
              <a:gd name="f166" fmla="+- f158 0 f2"/>
              <a:gd name="f167" fmla="+- f159 0 f2"/>
              <a:gd name="f168" fmla="+- f160 0 f2"/>
              <a:gd name="f169" fmla="+- f161 0 f2"/>
              <a:gd name="f170" fmla="+- f162 0 f2"/>
              <a:gd name="f171" fmla="sin 1 f163"/>
              <a:gd name="f172" fmla="cos 1 f163"/>
              <a:gd name="f173" fmla="sin 1 f164"/>
              <a:gd name="f174" fmla="cos 1 f164"/>
              <a:gd name="f175" fmla="sin 1 f165"/>
              <a:gd name="f176" fmla="cos 1 f165"/>
              <a:gd name="f177" fmla="sin 1 f166"/>
              <a:gd name="f178" fmla="cos 1 f166"/>
              <a:gd name="f179" fmla="sin 1 f167"/>
              <a:gd name="f180" fmla="cos 1 f167"/>
              <a:gd name="f181" fmla="sin 1 f168"/>
              <a:gd name="f182" fmla="cos 1 f168"/>
              <a:gd name="f183" fmla="sin 1 f169"/>
              <a:gd name="f184" fmla="cos 1 f169"/>
              <a:gd name="f185" fmla="cos 1 f170"/>
              <a:gd name="f186" fmla="sin 1 f170"/>
              <a:gd name="f187" fmla="+- 0 0 f171"/>
              <a:gd name="f188" fmla="+- 0 0 f172"/>
              <a:gd name="f189" fmla="+- 0 0 f173"/>
              <a:gd name="f190" fmla="+- 0 0 f174"/>
              <a:gd name="f191" fmla="+- 0 0 f175"/>
              <a:gd name="f192" fmla="+- 0 0 f176"/>
              <a:gd name="f193" fmla="+- 0 0 f177"/>
              <a:gd name="f194" fmla="+- 0 0 f178"/>
              <a:gd name="f195" fmla="+- 0 0 f179"/>
              <a:gd name="f196" fmla="+- 0 0 f180"/>
              <a:gd name="f197" fmla="+- 0 0 f181"/>
              <a:gd name="f198" fmla="+- 0 0 f182"/>
              <a:gd name="f199" fmla="+- 0 0 f183"/>
              <a:gd name="f200" fmla="+- 0 0 f184"/>
              <a:gd name="f201" fmla="+- 0 0 f185"/>
              <a:gd name="f202" fmla="+- 0 0 f186"/>
              <a:gd name="f203" fmla="+- 0 0 f187"/>
              <a:gd name="f204" fmla="+- 0 0 f188"/>
              <a:gd name="f205" fmla="+- 0 0 f189"/>
              <a:gd name="f206" fmla="+- 0 0 f190"/>
              <a:gd name="f207" fmla="+- 0 0 f191"/>
              <a:gd name="f208" fmla="+- 0 0 f192"/>
              <a:gd name="f209" fmla="+- 0 0 f193"/>
              <a:gd name="f210" fmla="+- 0 0 f194"/>
              <a:gd name="f211" fmla="+- 0 0 f195"/>
              <a:gd name="f212" fmla="+- 0 0 f196"/>
              <a:gd name="f213" fmla="+- 0 0 f197"/>
              <a:gd name="f214" fmla="+- 0 0 f198"/>
              <a:gd name="f215" fmla="+- 0 0 f199"/>
              <a:gd name="f216" fmla="+- 0 0 f200"/>
              <a:gd name="f217" fmla="+- 0 0 f201"/>
              <a:gd name="f218" fmla="+- 0 0 f202"/>
              <a:gd name="f219" fmla="val f203"/>
              <a:gd name="f220" fmla="val f204"/>
              <a:gd name="f221" fmla="val f205"/>
              <a:gd name="f222" fmla="val f206"/>
              <a:gd name="f223" fmla="val f207"/>
              <a:gd name="f224" fmla="val f208"/>
              <a:gd name="f225" fmla="val f209"/>
              <a:gd name="f226" fmla="val f210"/>
              <a:gd name="f227" fmla="val f211"/>
              <a:gd name="f228" fmla="val f212"/>
              <a:gd name="f229" fmla="val f213"/>
              <a:gd name="f230" fmla="val f214"/>
              <a:gd name="f231" fmla="val f215"/>
              <a:gd name="f232" fmla="val f216"/>
              <a:gd name="f233" fmla="val f217"/>
              <a:gd name="f234" fmla="val f218"/>
              <a:gd name="f235" fmla="+- 0 0 f219"/>
              <a:gd name="f236" fmla="+- 0 0 f220"/>
              <a:gd name="f237" fmla="+- 0 0 f221"/>
              <a:gd name="f238" fmla="+- 0 0 f222"/>
              <a:gd name="f239" fmla="+- 0 0 f223"/>
              <a:gd name="f240" fmla="+- 0 0 f224"/>
              <a:gd name="f241" fmla="+- 0 0 f225"/>
              <a:gd name="f242" fmla="+- 0 0 f226"/>
              <a:gd name="f243" fmla="+- 0 0 f227"/>
              <a:gd name="f244" fmla="+- 0 0 f228"/>
              <a:gd name="f245" fmla="+- 0 0 f229"/>
              <a:gd name="f246" fmla="+- 0 0 f230"/>
              <a:gd name="f247" fmla="+- 0 0 f231"/>
              <a:gd name="f248" fmla="+- 0 0 f232"/>
              <a:gd name="f249" fmla="+- 0 0 f233"/>
              <a:gd name="f250" fmla="+- 0 0 f234"/>
              <a:gd name="f251" fmla="*/ f235 f9 1"/>
              <a:gd name="f252" fmla="*/ f236 f10 1"/>
              <a:gd name="f253" fmla="*/ f236 f9 1"/>
              <a:gd name="f254" fmla="*/ f235 f10 1"/>
              <a:gd name="f255" fmla="*/ f235 f104 1"/>
              <a:gd name="f256" fmla="*/ f236 f114 1"/>
              <a:gd name="f257" fmla="*/ f236 f104 1"/>
              <a:gd name="f258" fmla="*/ f235 f114 1"/>
              <a:gd name="f259" fmla="*/ f236 f115 1"/>
              <a:gd name="f260" fmla="*/ f235 f115 1"/>
              <a:gd name="f261" fmla="*/ f237 f9 1"/>
              <a:gd name="f262" fmla="*/ f238 f10 1"/>
              <a:gd name="f263" fmla="*/ f238 f9 1"/>
              <a:gd name="f264" fmla="*/ f237 f10 1"/>
              <a:gd name="f265" fmla="*/ f237 f104 1"/>
              <a:gd name="f266" fmla="*/ f238 f114 1"/>
              <a:gd name="f267" fmla="*/ f238 f104 1"/>
              <a:gd name="f268" fmla="*/ f237 f114 1"/>
              <a:gd name="f269" fmla="*/ f238 f115 1"/>
              <a:gd name="f270" fmla="*/ f237 f115 1"/>
              <a:gd name="f271" fmla="*/ f239 f9 1"/>
              <a:gd name="f272" fmla="*/ f240 f10 1"/>
              <a:gd name="f273" fmla="*/ f240 f9 1"/>
              <a:gd name="f274" fmla="*/ f239 f10 1"/>
              <a:gd name="f275" fmla="*/ f239 f104 1"/>
              <a:gd name="f276" fmla="*/ f240 f114 1"/>
              <a:gd name="f277" fmla="*/ f240 f104 1"/>
              <a:gd name="f278" fmla="*/ f239 f114 1"/>
              <a:gd name="f279" fmla="*/ f240 f115 1"/>
              <a:gd name="f280" fmla="*/ f239 f115 1"/>
              <a:gd name="f281" fmla="*/ f241 f9 1"/>
              <a:gd name="f282" fmla="*/ f242 f10 1"/>
              <a:gd name="f283" fmla="*/ f242 f9 1"/>
              <a:gd name="f284" fmla="*/ f241 f10 1"/>
              <a:gd name="f285" fmla="*/ f241 f104 1"/>
              <a:gd name="f286" fmla="*/ f242 f114 1"/>
              <a:gd name="f287" fmla="*/ f242 f104 1"/>
              <a:gd name="f288" fmla="*/ f241 f114 1"/>
              <a:gd name="f289" fmla="*/ f242 f115 1"/>
              <a:gd name="f290" fmla="*/ f241 f115 1"/>
              <a:gd name="f291" fmla="*/ f243 f9 1"/>
              <a:gd name="f292" fmla="*/ f244 f10 1"/>
              <a:gd name="f293" fmla="*/ f244 f9 1"/>
              <a:gd name="f294" fmla="*/ f243 f10 1"/>
              <a:gd name="f295" fmla="*/ f243 f104 1"/>
              <a:gd name="f296" fmla="*/ f244 f114 1"/>
              <a:gd name="f297" fmla="*/ f244 f104 1"/>
              <a:gd name="f298" fmla="*/ f243 f114 1"/>
              <a:gd name="f299" fmla="*/ f244 f115 1"/>
              <a:gd name="f300" fmla="*/ f243 f115 1"/>
              <a:gd name="f301" fmla="*/ f245 f9 1"/>
              <a:gd name="f302" fmla="*/ f246 f10 1"/>
              <a:gd name="f303" fmla="*/ f246 f9 1"/>
              <a:gd name="f304" fmla="*/ f245 f10 1"/>
              <a:gd name="f305" fmla="*/ f245 f104 1"/>
              <a:gd name="f306" fmla="*/ f246 f114 1"/>
              <a:gd name="f307" fmla="*/ f246 f104 1"/>
              <a:gd name="f308" fmla="*/ f245 f114 1"/>
              <a:gd name="f309" fmla="*/ f246 f115 1"/>
              <a:gd name="f310" fmla="*/ f245 f115 1"/>
              <a:gd name="f311" fmla="*/ f247 f9 1"/>
              <a:gd name="f312" fmla="*/ f248 f10 1"/>
              <a:gd name="f313" fmla="*/ f248 f9 1"/>
              <a:gd name="f314" fmla="*/ f247 f10 1"/>
              <a:gd name="f315" fmla="*/ f247 f104 1"/>
              <a:gd name="f316" fmla="*/ f248 f114 1"/>
              <a:gd name="f317" fmla="*/ f248 f104 1"/>
              <a:gd name="f318" fmla="*/ f247 f114 1"/>
              <a:gd name="f319" fmla="*/ f248 f115 1"/>
              <a:gd name="f320" fmla="*/ f247 f115 1"/>
              <a:gd name="f321" fmla="*/ f235 f45 1"/>
              <a:gd name="f322" fmla="*/ f243 f45 1"/>
              <a:gd name="f323" fmla="*/ f46 f249 1"/>
              <a:gd name="f324" fmla="*/ f46 f250 1"/>
              <a:gd name="f325" fmla="+- f251 f252 0"/>
              <a:gd name="f326" fmla="+- f253 0 f254"/>
              <a:gd name="f327" fmla="+- f255 f256 0"/>
              <a:gd name="f328" fmla="+- f257 0 f258"/>
              <a:gd name="f329" fmla="+- f255 f259 0"/>
              <a:gd name="f330" fmla="+- f257 0 f260"/>
              <a:gd name="f331" fmla="+- f261 f262 0"/>
              <a:gd name="f332" fmla="+- f263 0 f264"/>
              <a:gd name="f333" fmla="+- f265 f266 0"/>
              <a:gd name="f334" fmla="+- f267 0 f268"/>
              <a:gd name="f335" fmla="+- f265 f269 0"/>
              <a:gd name="f336" fmla="+- f267 0 f270"/>
              <a:gd name="f337" fmla="+- f271 f272 0"/>
              <a:gd name="f338" fmla="+- f273 0 f274"/>
              <a:gd name="f339" fmla="+- f275 f276 0"/>
              <a:gd name="f340" fmla="+- f277 0 f278"/>
              <a:gd name="f341" fmla="+- f275 f279 0"/>
              <a:gd name="f342" fmla="+- f277 0 f280"/>
              <a:gd name="f343" fmla="+- f281 f282 0"/>
              <a:gd name="f344" fmla="+- f283 0 f284"/>
              <a:gd name="f345" fmla="+- f285 f286 0"/>
              <a:gd name="f346" fmla="+- f287 0 f288"/>
              <a:gd name="f347" fmla="+- f285 f289 0"/>
              <a:gd name="f348" fmla="+- f287 0 f290"/>
              <a:gd name="f349" fmla="+- f291 f292 0"/>
              <a:gd name="f350" fmla="+- f293 0 f294"/>
              <a:gd name="f351" fmla="+- f295 f296 0"/>
              <a:gd name="f352" fmla="+- f297 0 f298"/>
              <a:gd name="f353" fmla="+- f295 f299 0"/>
              <a:gd name="f354" fmla="+- f297 0 f300"/>
              <a:gd name="f355" fmla="+- f301 f302 0"/>
              <a:gd name="f356" fmla="+- f303 0 f304"/>
              <a:gd name="f357" fmla="+- f305 f306 0"/>
              <a:gd name="f358" fmla="+- f307 0 f308"/>
              <a:gd name="f359" fmla="+- f305 f309 0"/>
              <a:gd name="f360" fmla="+- f307 0 f310"/>
              <a:gd name="f361" fmla="+- f311 f312 0"/>
              <a:gd name="f362" fmla="+- f313 0 f314"/>
              <a:gd name="f363" fmla="+- f315 f316 0"/>
              <a:gd name="f364" fmla="+- f317 0 f318"/>
              <a:gd name="f365" fmla="+- f315 f319 0"/>
              <a:gd name="f366" fmla="+- f317 0 f320"/>
              <a:gd name="f367" fmla="+- f321 f252 0"/>
              <a:gd name="f368" fmla="+- f322 f292 0"/>
              <a:gd name="f369" fmla="*/ f323 f323 1"/>
              <a:gd name="f370" fmla="*/ f324 f324 1"/>
              <a:gd name="f371" fmla="+- f325 10800 0"/>
              <a:gd name="f372" fmla="+- 0 0 f326"/>
              <a:gd name="f373" fmla="+- f327 10800 0"/>
              <a:gd name="f374" fmla="+- 0 0 f328"/>
              <a:gd name="f375" fmla="+- f329 10800 0"/>
              <a:gd name="f376" fmla="+- 0 0 f330"/>
              <a:gd name="f377" fmla="+- f331 10800 0"/>
              <a:gd name="f378" fmla="+- 0 0 f332"/>
              <a:gd name="f379" fmla="+- f333 10800 0"/>
              <a:gd name="f380" fmla="+- 0 0 f334"/>
              <a:gd name="f381" fmla="+- f335 10800 0"/>
              <a:gd name="f382" fmla="+- 0 0 f336"/>
              <a:gd name="f383" fmla="+- f337 10800 0"/>
              <a:gd name="f384" fmla="+- 0 0 f338"/>
              <a:gd name="f385" fmla="+- f339 10800 0"/>
              <a:gd name="f386" fmla="+- 0 0 f340"/>
              <a:gd name="f387" fmla="+- f341 10800 0"/>
              <a:gd name="f388" fmla="+- 0 0 f342"/>
              <a:gd name="f389" fmla="+- f343 10800 0"/>
              <a:gd name="f390" fmla="+- 0 0 f344"/>
              <a:gd name="f391" fmla="+- f345 10800 0"/>
              <a:gd name="f392" fmla="+- 0 0 f346"/>
              <a:gd name="f393" fmla="+- f347 10800 0"/>
              <a:gd name="f394" fmla="+- 0 0 f348"/>
              <a:gd name="f395" fmla="+- f349 10800 0"/>
              <a:gd name="f396" fmla="+- 0 0 f350"/>
              <a:gd name="f397" fmla="+- f351 10800 0"/>
              <a:gd name="f398" fmla="+- 0 0 f352"/>
              <a:gd name="f399" fmla="+- f353 10800 0"/>
              <a:gd name="f400" fmla="+- 0 0 f354"/>
              <a:gd name="f401" fmla="+- f355 10800 0"/>
              <a:gd name="f402" fmla="+- 0 0 f356"/>
              <a:gd name="f403" fmla="+- f357 10800 0"/>
              <a:gd name="f404" fmla="+- 0 0 f358"/>
              <a:gd name="f405" fmla="+- f359 10800 0"/>
              <a:gd name="f406" fmla="+- 0 0 f360"/>
              <a:gd name="f407" fmla="+- f361 10800 0"/>
              <a:gd name="f408" fmla="+- 0 0 f362"/>
              <a:gd name="f409" fmla="+- f363 10800 0"/>
              <a:gd name="f410" fmla="+- 0 0 f364"/>
              <a:gd name="f411" fmla="+- f365 10800 0"/>
              <a:gd name="f412" fmla="+- 0 0 f366"/>
              <a:gd name="f413" fmla="+- f367 10800 0"/>
              <a:gd name="f414" fmla="+- f368 10800 0"/>
              <a:gd name="f415" fmla="+- f369 f370 0"/>
              <a:gd name="f416" fmla="+- f372 10800 0"/>
              <a:gd name="f417" fmla="+- f374 10800 0"/>
              <a:gd name="f418" fmla="+- f376 10800 0"/>
              <a:gd name="f419" fmla="+- f378 10800 0"/>
              <a:gd name="f420" fmla="+- f380 10800 0"/>
              <a:gd name="f421" fmla="+- f382 10800 0"/>
              <a:gd name="f422" fmla="+- f384 10800 0"/>
              <a:gd name="f423" fmla="+- f386 10800 0"/>
              <a:gd name="f424" fmla="+- f388 10800 0"/>
              <a:gd name="f425" fmla="+- f390 10800 0"/>
              <a:gd name="f426" fmla="+- f392 10800 0"/>
              <a:gd name="f427" fmla="+- f394 10800 0"/>
              <a:gd name="f428" fmla="+- f396 10800 0"/>
              <a:gd name="f429" fmla="+- f398 10800 0"/>
              <a:gd name="f430" fmla="+- f400 10800 0"/>
              <a:gd name="f431" fmla="+- f402 10800 0"/>
              <a:gd name="f432" fmla="+- f404 10800 0"/>
              <a:gd name="f433" fmla="+- f406 10800 0"/>
              <a:gd name="f434" fmla="+- f408 10800 0"/>
              <a:gd name="f435" fmla="+- f410 10800 0"/>
              <a:gd name="f436" fmla="+- f412 10800 0"/>
              <a:gd name="f437" fmla="sqrt f415"/>
              <a:gd name="f438" fmla="*/ f413 f18 1"/>
              <a:gd name="f439" fmla="*/ f414 f18 1"/>
              <a:gd name="f440" fmla="*/ f414 f19 1"/>
              <a:gd name="f441" fmla="*/ f413 f19 1"/>
              <a:gd name="f442" fmla="*/ f63 1 f437"/>
              <a:gd name="f443" fmla="*/ f249 f442 1"/>
              <a:gd name="f444" fmla="*/ f250 f442 1"/>
              <a:gd name="f445" fmla="+- 10800 0 f443"/>
              <a:gd name="f446" fmla="+- 10800 0 f444"/>
            </a:gdLst>
            <a:ahLst>
              <a:ahXY gdRefX="f0" minX="f11" maxX="f12">
                <a:pos x="f40" y="f96"/>
              </a:ahXY>
            </a:ahLst>
            <a:cxnLst>
              <a:cxn ang="3cd4">
                <a:pos x="hc" y="t"/>
              </a:cxn>
              <a:cxn ang="0">
                <a:pos x="r" y="vc"/>
              </a:cxn>
              <a:cxn ang="cd4">
                <a:pos x="hc" y="b"/>
              </a:cxn>
              <a:cxn ang="cd2">
                <a:pos x="l" y="vc"/>
              </a:cxn>
              <a:cxn ang="f57">
                <a:pos x="f97" y="f98"/>
              </a:cxn>
              <a:cxn ang="f57">
                <a:pos x="f99" y="f96"/>
              </a:cxn>
              <a:cxn ang="f57">
                <a:pos x="f97" y="f100"/>
              </a:cxn>
              <a:cxn ang="f57">
                <a:pos x="f101" y="f96"/>
              </a:cxn>
            </a:cxnLst>
            <a:rect l="f438" t="f441" r="f439" b="f440"/>
            <a:pathLst>
              <a:path w="21600" h="21600">
                <a:moveTo>
                  <a:pt x="f6" y="f13"/>
                </a:moveTo>
                <a:lnTo>
                  <a:pt x="f86" y="f102"/>
                </a:lnTo>
                <a:lnTo>
                  <a:pt x="f86" y="f103"/>
                </a:lnTo>
                <a:close/>
              </a:path>
              <a:path w="21600" h="21600">
                <a:moveTo>
                  <a:pt x="f371" y="f416"/>
                </a:moveTo>
                <a:lnTo>
                  <a:pt x="f373" y="f417"/>
                </a:lnTo>
                <a:lnTo>
                  <a:pt x="f375" y="f418"/>
                </a:lnTo>
                <a:close/>
              </a:path>
              <a:path w="21600" h="21600">
                <a:moveTo>
                  <a:pt x="f377" y="f419"/>
                </a:moveTo>
                <a:lnTo>
                  <a:pt x="f379" y="f420"/>
                </a:lnTo>
                <a:lnTo>
                  <a:pt x="f381" y="f421"/>
                </a:lnTo>
                <a:close/>
              </a:path>
              <a:path w="21600" h="21600">
                <a:moveTo>
                  <a:pt x="f383" y="f422"/>
                </a:moveTo>
                <a:lnTo>
                  <a:pt x="f385" y="f423"/>
                </a:lnTo>
                <a:lnTo>
                  <a:pt x="f387" y="f424"/>
                </a:lnTo>
                <a:close/>
              </a:path>
              <a:path w="21600" h="21600">
                <a:moveTo>
                  <a:pt x="f389" y="f425"/>
                </a:moveTo>
                <a:lnTo>
                  <a:pt x="f391" y="f426"/>
                </a:lnTo>
                <a:lnTo>
                  <a:pt x="f393" y="f427"/>
                </a:lnTo>
                <a:close/>
              </a:path>
              <a:path w="21600" h="21600">
                <a:moveTo>
                  <a:pt x="f395" y="f428"/>
                </a:moveTo>
                <a:lnTo>
                  <a:pt x="f397" y="f429"/>
                </a:lnTo>
                <a:lnTo>
                  <a:pt x="f399" y="f430"/>
                </a:lnTo>
                <a:close/>
              </a:path>
              <a:path w="21600" h="21600">
                <a:moveTo>
                  <a:pt x="f401" y="f431"/>
                </a:moveTo>
                <a:lnTo>
                  <a:pt x="f403" y="f432"/>
                </a:lnTo>
                <a:lnTo>
                  <a:pt x="f405" y="f433"/>
                </a:lnTo>
                <a:close/>
              </a:path>
              <a:path w="21600" h="21600">
                <a:moveTo>
                  <a:pt x="f407" y="f434"/>
                </a:moveTo>
                <a:lnTo>
                  <a:pt x="f409" y="f435"/>
                </a:lnTo>
                <a:lnTo>
                  <a:pt x="f411" y="f436"/>
                </a:lnTo>
                <a:close/>
              </a:path>
              <a:path w="21600" h="21600">
                <a:moveTo>
                  <a:pt x="f445" y="f446"/>
                </a:moveTo>
                <a:arcTo wR="f46" hR="f46" stAng="f55" swAng="f72"/>
                <a:close/>
              </a:path>
            </a:pathLst>
          </a:custGeom>
          <a:solidFill>
            <a:srgbClr val="FFFF00"/>
          </a:solidFill>
          <a:ln w="0">
            <a:solidFill>
              <a:srgbClr val="000000"/>
            </a:solidFill>
            <a:prstDash val="solid"/>
          </a:ln>
        </p:spPr>
        <p:txBody>
          <a:bodyPr vert="horz" wrap="square" lIns="90004" tIns="44997" rIns="90004" bIns="44997"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Liberation Sans" pitchFamily="18"/>
              <a:ea typeface="WenQuanYi Zen Hei" pitchFamily="2"/>
              <a:cs typeface="Lohit Devanagari" pitchFamily="2"/>
            </a:endParaRPr>
          </a:p>
        </p:txBody>
      </p:sp>
      <p:cxnSp>
        <p:nvCxnSpPr>
          <p:cNvPr id="33" name="Straight Arrow Connector 32"/>
          <p:cNvCxnSpPr/>
          <p:nvPr/>
        </p:nvCxnSpPr>
        <p:spPr>
          <a:xfrm flipH="1">
            <a:off x="3657600" y="1981200"/>
            <a:ext cx="2971800" cy="266700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a:off x="2520346" y="2759240"/>
            <a:ext cx="1927021" cy="1876603"/>
          </a:xfrm>
          <a:custGeom>
            <a:avLst/>
            <a:gdLst>
              <a:gd name="connsiteX0" fmla="*/ 378187 w 1757035"/>
              <a:gd name="connsiteY0" fmla="*/ 1695628 h 1695628"/>
              <a:gd name="connsiteX1" fmla="*/ 111487 w 1757035"/>
              <a:gd name="connsiteY1" fmla="*/ 1552753 h 1695628"/>
              <a:gd name="connsiteX2" fmla="*/ 6712 w 1757035"/>
              <a:gd name="connsiteY2" fmla="*/ 1343203 h 1695628"/>
              <a:gd name="connsiteX3" fmla="*/ 25762 w 1757035"/>
              <a:gd name="connsiteY3" fmla="*/ 1105078 h 1695628"/>
              <a:gd name="connsiteX4" fmla="*/ 149587 w 1757035"/>
              <a:gd name="connsiteY4" fmla="*/ 971728 h 1695628"/>
              <a:gd name="connsiteX5" fmla="*/ 435337 w 1757035"/>
              <a:gd name="connsiteY5" fmla="*/ 895528 h 1695628"/>
              <a:gd name="connsiteX6" fmla="*/ 235312 w 1757035"/>
              <a:gd name="connsiteY6" fmla="*/ 647878 h 1695628"/>
              <a:gd name="connsiteX7" fmla="*/ 140062 w 1757035"/>
              <a:gd name="connsiteY7" fmla="*/ 409753 h 1695628"/>
              <a:gd name="connsiteX8" fmla="*/ 140062 w 1757035"/>
              <a:gd name="connsiteY8" fmla="*/ 104953 h 1695628"/>
              <a:gd name="connsiteX9" fmla="*/ 311512 w 1757035"/>
              <a:gd name="connsiteY9" fmla="*/ 178 h 1695628"/>
              <a:gd name="connsiteX10" fmla="*/ 492487 w 1757035"/>
              <a:gd name="connsiteY10" fmla="*/ 85903 h 1695628"/>
              <a:gd name="connsiteX11" fmla="*/ 663937 w 1757035"/>
              <a:gd name="connsiteY11" fmla="*/ 295453 h 1695628"/>
              <a:gd name="connsiteX12" fmla="*/ 759187 w 1757035"/>
              <a:gd name="connsiteY12" fmla="*/ 505003 h 1695628"/>
              <a:gd name="connsiteX13" fmla="*/ 844912 w 1757035"/>
              <a:gd name="connsiteY13" fmla="*/ 724078 h 1695628"/>
              <a:gd name="connsiteX14" fmla="*/ 1054462 w 1757035"/>
              <a:gd name="connsiteY14" fmla="*/ 543103 h 1695628"/>
              <a:gd name="connsiteX15" fmla="*/ 1378312 w 1757035"/>
              <a:gd name="connsiteY15" fmla="*/ 571678 h 1695628"/>
              <a:gd name="connsiteX16" fmla="*/ 1559287 w 1757035"/>
              <a:gd name="connsiteY16" fmla="*/ 705028 h 1695628"/>
              <a:gd name="connsiteX17" fmla="*/ 1740262 w 1757035"/>
              <a:gd name="connsiteY17" fmla="*/ 1095553 h 1695628"/>
              <a:gd name="connsiteX18" fmla="*/ 1730737 w 1757035"/>
              <a:gd name="connsiteY18" fmla="*/ 1381303 h 1695628"/>
              <a:gd name="connsiteX19" fmla="*/ 1578337 w 1757035"/>
              <a:gd name="connsiteY19" fmla="*/ 1695628 h 169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7035" h="1695628">
                <a:moveTo>
                  <a:pt x="378187" y="1695628"/>
                </a:moveTo>
                <a:cubicBezTo>
                  <a:pt x="275793" y="1653559"/>
                  <a:pt x="173399" y="1611490"/>
                  <a:pt x="111487" y="1552753"/>
                </a:cubicBezTo>
                <a:cubicBezTo>
                  <a:pt x="49575" y="1494016"/>
                  <a:pt x="20999" y="1417815"/>
                  <a:pt x="6712" y="1343203"/>
                </a:cubicBezTo>
                <a:cubicBezTo>
                  <a:pt x="-7575" y="1268591"/>
                  <a:pt x="1950" y="1166990"/>
                  <a:pt x="25762" y="1105078"/>
                </a:cubicBezTo>
                <a:cubicBezTo>
                  <a:pt x="49574" y="1043166"/>
                  <a:pt x="81324" y="1006653"/>
                  <a:pt x="149587" y="971728"/>
                </a:cubicBezTo>
                <a:cubicBezTo>
                  <a:pt x="217850" y="936803"/>
                  <a:pt x="421050" y="949503"/>
                  <a:pt x="435337" y="895528"/>
                </a:cubicBezTo>
                <a:cubicBezTo>
                  <a:pt x="449625" y="841553"/>
                  <a:pt x="284524" y="728840"/>
                  <a:pt x="235312" y="647878"/>
                </a:cubicBezTo>
                <a:cubicBezTo>
                  <a:pt x="186100" y="566916"/>
                  <a:pt x="155937" y="500240"/>
                  <a:pt x="140062" y="409753"/>
                </a:cubicBezTo>
                <a:cubicBezTo>
                  <a:pt x="124187" y="319266"/>
                  <a:pt x="111487" y="173215"/>
                  <a:pt x="140062" y="104953"/>
                </a:cubicBezTo>
                <a:cubicBezTo>
                  <a:pt x="168637" y="36691"/>
                  <a:pt x="252774" y="3353"/>
                  <a:pt x="311512" y="178"/>
                </a:cubicBezTo>
                <a:cubicBezTo>
                  <a:pt x="370249" y="-2997"/>
                  <a:pt x="433750" y="36690"/>
                  <a:pt x="492487" y="85903"/>
                </a:cubicBezTo>
                <a:cubicBezTo>
                  <a:pt x="551225" y="135115"/>
                  <a:pt x="619487" y="225603"/>
                  <a:pt x="663937" y="295453"/>
                </a:cubicBezTo>
                <a:cubicBezTo>
                  <a:pt x="708387" y="365303"/>
                  <a:pt x="729025" y="433565"/>
                  <a:pt x="759187" y="505003"/>
                </a:cubicBezTo>
                <a:cubicBezTo>
                  <a:pt x="789350" y="576440"/>
                  <a:pt x="795699" y="717728"/>
                  <a:pt x="844912" y="724078"/>
                </a:cubicBezTo>
                <a:cubicBezTo>
                  <a:pt x="894125" y="730428"/>
                  <a:pt x="965562" y="568503"/>
                  <a:pt x="1054462" y="543103"/>
                </a:cubicBezTo>
                <a:cubicBezTo>
                  <a:pt x="1143362" y="517703"/>
                  <a:pt x="1294175" y="544691"/>
                  <a:pt x="1378312" y="571678"/>
                </a:cubicBezTo>
                <a:cubicBezTo>
                  <a:pt x="1462449" y="598665"/>
                  <a:pt x="1498962" y="617716"/>
                  <a:pt x="1559287" y="705028"/>
                </a:cubicBezTo>
                <a:cubicBezTo>
                  <a:pt x="1619612" y="792340"/>
                  <a:pt x="1711687" y="982841"/>
                  <a:pt x="1740262" y="1095553"/>
                </a:cubicBezTo>
                <a:cubicBezTo>
                  <a:pt x="1768837" y="1208265"/>
                  <a:pt x="1757724" y="1281291"/>
                  <a:pt x="1730737" y="1381303"/>
                </a:cubicBezTo>
                <a:cubicBezTo>
                  <a:pt x="1703750" y="1481315"/>
                  <a:pt x="1641043" y="1588471"/>
                  <a:pt x="1578337" y="1695628"/>
                </a:cubicBezTo>
              </a:path>
            </a:pathLst>
          </a:cu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9" name="Freeform 78"/>
          <p:cNvSpPr/>
          <p:nvPr/>
        </p:nvSpPr>
        <p:spPr>
          <a:xfrm>
            <a:off x="2874257" y="3886200"/>
            <a:ext cx="1389159" cy="762000"/>
          </a:xfrm>
          <a:custGeom>
            <a:avLst/>
            <a:gdLst>
              <a:gd name="connsiteX0" fmla="*/ 758486 w 1265667"/>
              <a:gd name="connsiteY0" fmla="*/ 706698 h 718347"/>
              <a:gd name="connsiteX1" fmla="*/ 110786 w 1265667"/>
              <a:gd name="connsiteY1" fmla="*/ 659073 h 718347"/>
              <a:gd name="connsiteX2" fmla="*/ 15536 w 1265667"/>
              <a:gd name="connsiteY2" fmla="*/ 392373 h 718347"/>
              <a:gd name="connsiteX3" fmla="*/ 282236 w 1265667"/>
              <a:gd name="connsiteY3" fmla="*/ 39948 h 718347"/>
              <a:gd name="connsiteX4" fmla="*/ 720386 w 1265667"/>
              <a:gd name="connsiteY4" fmla="*/ 30423 h 718347"/>
              <a:gd name="connsiteX5" fmla="*/ 1091861 w 1265667"/>
              <a:gd name="connsiteY5" fmla="*/ 239973 h 718347"/>
              <a:gd name="connsiteX6" fmla="*/ 1263311 w 1265667"/>
              <a:gd name="connsiteY6" fmla="*/ 544773 h 718347"/>
              <a:gd name="connsiteX7" fmla="*/ 977561 w 1265667"/>
              <a:gd name="connsiteY7" fmla="*/ 706698 h 718347"/>
              <a:gd name="connsiteX8" fmla="*/ 853736 w 1265667"/>
              <a:gd name="connsiteY8" fmla="*/ 706698 h 718347"/>
              <a:gd name="connsiteX9" fmla="*/ 815636 w 1265667"/>
              <a:gd name="connsiteY9" fmla="*/ 716223 h 71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5667" h="718347">
                <a:moveTo>
                  <a:pt x="758486" y="706698"/>
                </a:moveTo>
                <a:cubicBezTo>
                  <a:pt x="496548" y="709079"/>
                  <a:pt x="234611" y="711461"/>
                  <a:pt x="110786" y="659073"/>
                </a:cubicBezTo>
                <a:cubicBezTo>
                  <a:pt x="-13039" y="606685"/>
                  <a:pt x="-13039" y="495560"/>
                  <a:pt x="15536" y="392373"/>
                </a:cubicBezTo>
                <a:cubicBezTo>
                  <a:pt x="44111" y="289186"/>
                  <a:pt x="164761" y="100273"/>
                  <a:pt x="282236" y="39948"/>
                </a:cubicBezTo>
                <a:cubicBezTo>
                  <a:pt x="399711" y="-20377"/>
                  <a:pt x="585449" y="-2914"/>
                  <a:pt x="720386" y="30423"/>
                </a:cubicBezTo>
                <a:cubicBezTo>
                  <a:pt x="855323" y="63760"/>
                  <a:pt x="1001374" y="154248"/>
                  <a:pt x="1091861" y="239973"/>
                </a:cubicBezTo>
                <a:cubicBezTo>
                  <a:pt x="1182349" y="325698"/>
                  <a:pt x="1282361" y="466986"/>
                  <a:pt x="1263311" y="544773"/>
                </a:cubicBezTo>
                <a:cubicBezTo>
                  <a:pt x="1244261" y="622560"/>
                  <a:pt x="1045824" y="679710"/>
                  <a:pt x="977561" y="706698"/>
                </a:cubicBezTo>
                <a:cubicBezTo>
                  <a:pt x="909298" y="733686"/>
                  <a:pt x="880723" y="705111"/>
                  <a:pt x="853736" y="706698"/>
                </a:cubicBezTo>
                <a:cubicBezTo>
                  <a:pt x="826749" y="708285"/>
                  <a:pt x="821192" y="712254"/>
                  <a:pt x="815636" y="716223"/>
                </a:cubicBezTo>
              </a:path>
            </a:pathLst>
          </a:cu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fr-FR"/>
          </a:p>
        </p:txBody>
      </p:sp>
      <p:cxnSp>
        <p:nvCxnSpPr>
          <p:cNvPr id="80" name="Straight Arrow Connector 79"/>
          <p:cNvCxnSpPr>
            <a:stCxn id="79" idx="0"/>
            <a:endCxn id="79" idx="2"/>
          </p:cNvCxnSpPr>
          <p:nvPr/>
        </p:nvCxnSpPr>
        <p:spPr>
          <a:xfrm flipH="1" flipV="1">
            <a:off x="2891309" y="4302417"/>
            <a:ext cx="815440" cy="333426"/>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3102857" y="4038600"/>
            <a:ext cx="603892" cy="597243"/>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3483857" y="3886200"/>
            <a:ext cx="222892" cy="749643"/>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3706749" y="3962400"/>
            <a:ext cx="81908" cy="673444"/>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3706749" y="4305300"/>
            <a:ext cx="535051" cy="330548"/>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79" idx="0"/>
          </p:cNvCxnSpPr>
          <p:nvPr/>
        </p:nvCxnSpPr>
        <p:spPr>
          <a:xfrm flipH="1" flipV="1">
            <a:off x="3263900" y="3873500"/>
            <a:ext cx="442849" cy="762343"/>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1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Our goal:</a:t>
            </a:r>
          </a:p>
        </p:txBody>
      </p:sp>
      <mc:AlternateContent xmlns:mc="http://schemas.openxmlformats.org/markup-compatibility/2006" xmlns:a14="http://schemas.microsoft.com/office/drawing/2010/main">
        <mc:Choice Requires="a14">
          <p:sp>
            <p:nvSpPr>
              <p:cNvPr id="4" name="TextBox 3"/>
              <p:cNvSpPr txBox="1"/>
              <p:nvPr/>
            </p:nvSpPr>
            <p:spPr>
              <a:xfrm>
                <a:off x="2597987" y="3886200"/>
                <a:ext cx="4024226" cy="861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𝑓𝑟</m:t>
                      </m:r>
                      <m:d>
                        <m:dPr>
                          <m:ctrlPr>
                            <a:rPr lang="fr-FR" sz="2400" i="1">
                              <a:latin typeface="Cambria Math"/>
                            </a:rPr>
                          </m:ctrlPr>
                        </m:dPr>
                        <m:e>
                          <m:sSub>
                            <m:sSubPr>
                              <m:ctrlPr>
                                <a:rPr lang="fr-FR" sz="2400" i="1">
                                  <a:latin typeface="Cambria Math"/>
                                </a:rPr>
                              </m:ctrlPr>
                            </m:sSubPr>
                            <m:e>
                              <m:r>
                                <a:rPr lang="fr-FR" sz="2400" i="1" smtClean="0">
                                  <a:latin typeface="Cambria Math"/>
                                  <a:ea typeface="Cambria Math"/>
                                </a:rPr>
                                <m:t>𝜔</m:t>
                              </m:r>
                            </m:e>
                            <m:sub>
                              <m:r>
                                <a:rPr lang="fr-FR" sz="2400" i="1">
                                  <a:latin typeface="Cambria Math"/>
                                </a:rPr>
                                <m:t>𝑖𝑛</m:t>
                              </m:r>
                            </m:sub>
                          </m:sSub>
                          <m:r>
                            <a:rPr lang="fr-FR" sz="2400" i="1">
                              <a:latin typeface="Cambria Math"/>
                            </a:rPr>
                            <m:t>,</m:t>
                          </m:r>
                          <m:sSub>
                            <m:sSubPr>
                              <m:ctrlPr>
                                <a:rPr lang="fr-FR" sz="2400" i="1">
                                  <a:latin typeface="Cambria Math"/>
                                </a:rPr>
                              </m:ctrlPr>
                            </m:sSubPr>
                            <m:e>
                              <m:r>
                                <a:rPr lang="fr-FR" sz="2400" i="1" smtClean="0">
                                  <a:latin typeface="Cambria Math"/>
                                  <a:ea typeface="Cambria Math"/>
                                </a:rPr>
                                <m:t>𝜔</m:t>
                              </m:r>
                            </m:e>
                            <m:sub>
                              <m:r>
                                <a:rPr lang="fr-FR" sz="2400" b="0" i="1" smtClean="0">
                                  <a:latin typeface="Cambria Math"/>
                                </a:rPr>
                                <m:t>𝑜𝑢𝑡</m:t>
                              </m:r>
                            </m:sub>
                          </m:sSub>
                        </m:e>
                      </m:d>
                      <m:r>
                        <a:rPr lang="fr-FR" sz="2400" i="1">
                          <a:latin typeface="Cambria Math"/>
                        </a:rPr>
                        <m:t>= </m:t>
                      </m:r>
                      <m:f>
                        <m:fPr>
                          <m:ctrlPr>
                            <a:rPr lang="fr-FR" sz="2400" i="1">
                              <a:latin typeface="Cambria Math"/>
                            </a:rPr>
                          </m:ctrlPr>
                        </m:fPr>
                        <m:num>
                          <m:r>
                            <a:rPr lang="fr-FR" sz="2400" i="1">
                              <a:latin typeface="Cambria Math"/>
                            </a:rPr>
                            <m:t>𝐼</m:t>
                          </m:r>
                          <m:r>
                            <a:rPr lang="fr-FR" sz="2400" i="1">
                              <a:latin typeface="Cambria Math"/>
                            </a:rPr>
                            <m:t>(</m:t>
                          </m:r>
                          <m:sSub>
                            <m:sSubPr>
                              <m:ctrlPr>
                                <a:rPr lang="fr-FR" sz="2400" i="1" smtClean="0">
                                  <a:latin typeface="Cambria Math"/>
                                </a:rPr>
                              </m:ctrlPr>
                            </m:sSubPr>
                            <m:e>
                              <m:r>
                                <a:rPr lang="fr-FR" sz="2400" i="1" smtClean="0">
                                  <a:latin typeface="Cambria Math"/>
                                  <a:ea typeface="Cambria Math"/>
                                </a:rPr>
                                <m:t>𝜔</m:t>
                              </m:r>
                            </m:e>
                            <m:sub>
                              <m:r>
                                <a:rPr lang="fr-FR" sz="2400" b="0" i="1" smtClean="0">
                                  <a:latin typeface="Cambria Math"/>
                                </a:rPr>
                                <m:t>𝑜𝑢𝑡</m:t>
                              </m:r>
                            </m:sub>
                          </m:sSub>
                          <m:r>
                            <a:rPr lang="fr-FR" sz="2400" i="1">
                              <a:latin typeface="Cambria Math"/>
                            </a:rPr>
                            <m:t>)</m:t>
                          </m:r>
                        </m:num>
                        <m:den>
                          <m:r>
                            <a:rPr lang="fr-FR" sz="2400" b="0" i="1" smtClean="0">
                              <a:latin typeface="Cambria Math"/>
                            </a:rPr>
                            <m:t>𝐸</m:t>
                          </m:r>
                          <m:r>
                            <a:rPr lang="fr-FR" sz="2400" i="1">
                              <a:latin typeface="Cambria Math"/>
                            </a:rPr>
                            <m:t>(</m:t>
                          </m:r>
                          <m:sSub>
                            <m:sSubPr>
                              <m:ctrlPr>
                                <a:rPr lang="fr-FR" sz="2400" i="1">
                                  <a:latin typeface="Cambria Math"/>
                                </a:rPr>
                              </m:ctrlPr>
                            </m:sSubPr>
                            <m:e>
                              <m:r>
                                <a:rPr lang="fr-FR" sz="2400" i="1" smtClean="0">
                                  <a:latin typeface="Cambria Math"/>
                                  <a:ea typeface="Cambria Math"/>
                                </a:rPr>
                                <m:t>𝜔</m:t>
                              </m:r>
                            </m:e>
                            <m:sub>
                              <m:r>
                                <a:rPr lang="fr-FR" sz="2400" i="1">
                                  <a:latin typeface="Cambria Math"/>
                                </a:rPr>
                                <m:t>𝑖𝑛</m:t>
                              </m:r>
                            </m:sub>
                          </m:sSub>
                          <m:r>
                            <a:rPr lang="fr-FR" sz="2400" b="0" i="1" smtClean="0">
                              <a:latin typeface="Cambria Math"/>
                            </a:rPr>
                            <m:t>)</m:t>
                          </m:r>
                        </m:den>
                      </m:f>
                    </m:oMath>
                  </m:oMathPara>
                </a14:m>
                <a:endParaRPr lang="fr-F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597987" y="3886200"/>
                <a:ext cx="4024226" cy="861326"/>
              </a:xfrm>
              <a:prstGeom prst="rect">
                <a:avLst/>
              </a:prstGeom>
              <a:blipFill rotWithShape="1">
                <a:blip r:embed="rId3"/>
                <a:stretch>
                  <a:fillRect/>
                </a:stretch>
              </a:blipFill>
            </p:spPr>
            <p:txBody>
              <a:bodyPr/>
              <a:lstStyle/>
              <a:p>
                <a:r>
                  <a:rPr lang="fr-FR">
                    <a:noFill/>
                  </a:rPr>
                  <a:t> </a:t>
                </a:r>
              </a:p>
            </p:txBody>
          </p:sp>
        </mc:Fallback>
      </mc:AlternateContent>
      <p:sp>
        <p:nvSpPr>
          <p:cNvPr id="6" name="Content Placeholder 2"/>
          <p:cNvSpPr txBox="1">
            <a:spLocks/>
          </p:cNvSpPr>
          <p:nvPr/>
        </p:nvSpPr>
        <p:spPr bwMode="auto">
          <a:xfrm>
            <a:off x="457200" y="19050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endParaRPr lang="en-US" sz="1800" dirty="0" smtClean="0">
              <a:latin typeface="Gotham-Book" charset="0"/>
            </a:endParaRPr>
          </a:p>
          <a:p>
            <a:r>
              <a:rPr lang="en-US" sz="1800" dirty="0" smtClean="0">
                <a:latin typeface="Gotham-Book" charset="0"/>
              </a:rPr>
              <a:t>Base layer</a:t>
            </a:r>
          </a:p>
          <a:p>
            <a:r>
              <a:rPr lang="en-US" sz="1800" dirty="0" smtClean="0">
                <a:latin typeface="Gotham-Book" charset="0"/>
              </a:rPr>
              <a:t>Binder thickness</a:t>
            </a:r>
          </a:p>
          <a:p>
            <a:r>
              <a:rPr lang="en-US" sz="1800" dirty="0" smtClean="0">
                <a:latin typeface="Gotham-Book" charset="0"/>
              </a:rPr>
              <a:t>Particle type and distribution</a:t>
            </a:r>
          </a:p>
        </p:txBody>
      </p:sp>
      <p:sp>
        <p:nvSpPr>
          <p:cNvPr id="7" name="Content Placeholder 2"/>
          <p:cNvSpPr txBox="1">
            <a:spLocks/>
          </p:cNvSpPr>
          <p:nvPr/>
        </p:nvSpPr>
        <p:spPr bwMode="auto">
          <a:xfrm>
            <a:off x="464457" y="1897743"/>
            <a:ext cx="830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None/>
            </a:pPr>
            <a:r>
              <a:rPr lang="en-US" sz="1800" dirty="0" smtClean="0">
                <a:latin typeface="Gotham-Bold" charset="0"/>
              </a:rPr>
              <a:t>Compute the diffuse BRDF from physical properties:</a:t>
            </a:r>
            <a:endParaRPr lang="en-US" sz="1800" dirty="0">
              <a:latin typeface="Gotham-Bol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BRDF Computation</a:t>
            </a:r>
          </a:p>
        </p:txBody>
      </p:sp>
      <p:sp>
        <p:nvSpPr>
          <p:cNvPr id="3" name="Content Placeholder 2"/>
          <p:cNvSpPr>
            <a:spLocks noGrp="1"/>
          </p:cNvSpPr>
          <p:nvPr>
            <p:ph idx="1"/>
          </p:nvPr>
        </p:nvSpPr>
        <p:spPr>
          <a:xfrm>
            <a:off x="457200" y="1905000"/>
            <a:ext cx="8305800" cy="1676400"/>
          </a:xfrm>
        </p:spPr>
        <p:txBody>
          <a:bodyPr/>
          <a:lstStyle/>
          <a:p>
            <a:pPr>
              <a:buFont typeface="Arial" pitchFamily="34" charset="0"/>
              <a:buNone/>
            </a:pPr>
            <a:r>
              <a:rPr lang="en-US" sz="1800" dirty="0" smtClean="0">
                <a:latin typeface="Gotham-Bold" charset="0"/>
              </a:rPr>
              <a:t>Several methods exist to compute the diffuse component:</a:t>
            </a:r>
            <a:endParaRPr lang="en-US" sz="1800" dirty="0">
              <a:latin typeface="Gotham-Bold" charset="0"/>
            </a:endParaRPr>
          </a:p>
          <a:p>
            <a:pPr>
              <a:buFont typeface="Arial" pitchFamily="34" charset="0"/>
              <a:buNone/>
            </a:pPr>
            <a:endParaRPr lang="en-US" sz="1800" dirty="0" smtClean="0">
              <a:latin typeface="Gotham-Book" charset="0"/>
            </a:endParaRPr>
          </a:p>
          <a:p>
            <a:r>
              <a:rPr lang="en-US" sz="1800" dirty="0" smtClean="0">
                <a:latin typeface="Gotham-Book" charset="0"/>
              </a:rPr>
              <a:t>Approximate methods:</a:t>
            </a:r>
          </a:p>
          <a:p>
            <a:pPr lvl="1"/>
            <a:r>
              <a:rPr lang="en-US" sz="1400" dirty="0" smtClean="0">
                <a:latin typeface="Gotham-Book" charset="0"/>
              </a:rPr>
              <a:t>Kubelka-Munk</a:t>
            </a:r>
          </a:p>
          <a:p>
            <a:pPr lvl="1"/>
            <a:r>
              <a:rPr lang="en-US" sz="1400" dirty="0" smtClean="0">
                <a:latin typeface="Gotham-Book" charset="0"/>
              </a:rPr>
              <a:t>Dipole model</a:t>
            </a:r>
          </a:p>
          <a:p>
            <a:pPr marL="0" indent="0">
              <a:buNone/>
            </a:pPr>
            <a:endParaRPr lang="en-US" sz="1800" dirty="0" smtClean="0">
              <a:latin typeface="Gotham-Book" charset="0"/>
            </a:endParaRPr>
          </a:p>
          <a:p>
            <a:pPr marL="0" indent="0">
              <a:buNone/>
            </a:pPr>
            <a:endParaRPr lang="en-US" sz="1800" dirty="0" smtClean="0">
              <a:latin typeface="Gotham-Book" charset="0"/>
            </a:endParaRPr>
          </a:p>
        </p:txBody>
      </p:sp>
      <p:grpSp>
        <p:nvGrpSpPr>
          <p:cNvPr id="12" name="Group 11"/>
          <p:cNvGrpSpPr/>
          <p:nvPr/>
        </p:nvGrpSpPr>
        <p:grpSpPr>
          <a:xfrm>
            <a:off x="1108896" y="4054724"/>
            <a:ext cx="7141425" cy="1953408"/>
            <a:chOff x="712435" y="4054724"/>
            <a:chExt cx="7141425" cy="195340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35" y="4054724"/>
              <a:ext cx="3326166" cy="13751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54724"/>
              <a:ext cx="3281860" cy="1345492"/>
            </a:xfrm>
            <a:prstGeom prst="rect">
              <a:avLst/>
            </a:prstGeom>
          </p:spPr>
        </p:pic>
        <p:sp>
          <p:nvSpPr>
            <p:cNvPr id="10" name="TextBox 9"/>
            <p:cNvSpPr txBox="1"/>
            <p:nvPr/>
          </p:nvSpPr>
          <p:spPr>
            <a:xfrm>
              <a:off x="1353443" y="5638800"/>
              <a:ext cx="2044149" cy="369332"/>
            </a:xfrm>
            <a:prstGeom prst="rect">
              <a:avLst/>
            </a:prstGeom>
            <a:noFill/>
          </p:spPr>
          <p:txBody>
            <a:bodyPr wrap="none" rtlCol="0">
              <a:spAutoFit/>
            </a:bodyPr>
            <a:lstStyle/>
            <a:p>
              <a:r>
                <a:rPr lang="fr-FR" dirty="0" smtClean="0"/>
                <a:t>Lam	bertian model</a:t>
              </a:r>
              <a:endParaRPr lang="fr-FR" dirty="0"/>
            </a:p>
          </p:txBody>
        </p:sp>
        <p:sp>
          <p:nvSpPr>
            <p:cNvPr id="11" name="TextBox 10"/>
            <p:cNvSpPr txBox="1"/>
            <p:nvPr/>
          </p:nvSpPr>
          <p:spPr>
            <a:xfrm>
              <a:off x="5094675" y="5638800"/>
              <a:ext cx="2236510" cy="369332"/>
            </a:xfrm>
            <a:prstGeom prst="rect">
              <a:avLst/>
            </a:prstGeom>
            <a:noFill/>
          </p:spPr>
          <p:txBody>
            <a:bodyPr wrap="none" rtlCol="0">
              <a:spAutoFit/>
            </a:bodyPr>
            <a:lstStyle/>
            <a:p>
              <a:r>
                <a:rPr lang="fr-FR" dirty="0" smtClean="0"/>
                <a:t>Real-world material</a:t>
              </a:r>
              <a:endParaRPr lang="fr-FR" dirty="0"/>
            </a:p>
          </p:txBody>
        </p:sp>
      </p:grpSp>
    </p:spTree>
    <p:extLst>
      <p:ext uri="{BB962C8B-B14F-4D97-AF65-F5344CB8AC3E}">
        <p14:creationId xmlns:p14="http://schemas.microsoft.com/office/powerpoint/2010/main" val="316480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305800" cy="4419600"/>
          </a:xfrm>
        </p:spPr>
        <p:txBody>
          <a:bodyPr/>
          <a:lstStyle/>
          <a:p>
            <a:pPr>
              <a:buFont typeface="Arial" pitchFamily="34" charset="0"/>
              <a:buNone/>
            </a:pPr>
            <a:r>
              <a:rPr lang="en-US" sz="1800" dirty="0" smtClean="0">
                <a:latin typeface="Gotham-Bold" charset="0"/>
              </a:rPr>
              <a:t>Several methods exist to compute the diffuse component:</a:t>
            </a:r>
            <a:endParaRPr lang="en-US" sz="1800" dirty="0">
              <a:latin typeface="Gotham-Bold" charset="0"/>
            </a:endParaRPr>
          </a:p>
          <a:p>
            <a:pPr>
              <a:buFont typeface="Arial" pitchFamily="34" charset="0"/>
              <a:buNone/>
            </a:pPr>
            <a:endParaRPr lang="en-US" sz="1800" dirty="0" smtClean="0">
              <a:latin typeface="Gotham-Book" charset="0"/>
            </a:endParaRPr>
          </a:p>
          <a:p>
            <a:r>
              <a:rPr lang="en-US" sz="1800" dirty="0" smtClean="0">
                <a:latin typeface="Gotham-Book" charset="0"/>
              </a:rPr>
              <a:t>Approximate methods:</a:t>
            </a:r>
          </a:p>
          <a:p>
            <a:pPr lvl="1"/>
            <a:r>
              <a:rPr lang="en-US" sz="1400" dirty="0" smtClean="0">
                <a:latin typeface="Gotham-Book" charset="0"/>
              </a:rPr>
              <a:t>Kubelka-Munk</a:t>
            </a:r>
          </a:p>
          <a:p>
            <a:pPr lvl="1"/>
            <a:r>
              <a:rPr lang="en-US" sz="1400" dirty="0" smtClean="0">
                <a:latin typeface="Gotham-Book" charset="0"/>
              </a:rPr>
              <a:t>Dipole model</a:t>
            </a:r>
          </a:p>
          <a:p>
            <a:pPr marL="0" indent="0">
              <a:buNone/>
            </a:pPr>
            <a:endParaRPr lang="en-US" sz="1800" dirty="0" smtClean="0">
              <a:latin typeface="Gotham-Book" charset="0"/>
            </a:endParaRPr>
          </a:p>
          <a:p>
            <a:r>
              <a:rPr lang="en-US" sz="1800" dirty="0" smtClean="0">
                <a:latin typeface="Gotham-Book" charset="0"/>
              </a:rPr>
              <a:t>Accurate methods:</a:t>
            </a:r>
          </a:p>
          <a:p>
            <a:pPr lvl="1"/>
            <a:r>
              <a:rPr lang="en-US" sz="1400" dirty="0" smtClean="0">
                <a:latin typeface="Gotham-Book" charset="0"/>
              </a:rPr>
              <a:t>Photon mapping</a:t>
            </a:r>
          </a:p>
          <a:p>
            <a:pPr lvl="1"/>
            <a:r>
              <a:rPr lang="en-US" sz="1400" dirty="0" smtClean="0">
                <a:latin typeface="Gotham-Book" charset="0"/>
              </a:rPr>
              <a:t>Monte Carlo</a:t>
            </a:r>
          </a:p>
          <a:p>
            <a:pPr lvl="1"/>
            <a:r>
              <a:rPr lang="en-US" sz="1400" dirty="0" smtClean="0">
                <a:latin typeface="Gotham-Book" charset="0"/>
              </a:rPr>
              <a:t>Adding-Doubling Method</a:t>
            </a:r>
          </a:p>
          <a:p>
            <a:pPr lvl="1"/>
            <a:r>
              <a:rPr lang="en-US" sz="1400" dirty="0" smtClean="0">
                <a:latin typeface="Gotham-Book" charset="0"/>
              </a:rPr>
              <a:t>Discrete Ordinate Method</a:t>
            </a:r>
          </a:p>
          <a:p>
            <a:pPr marL="0" indent="0">
              <a:buNone/>
            </a:pPr>
            <a:endParaRPr lang="en-US" sz="1800" dirty="0" smtClean="0">
              <a:latin typeface="Gotham-Book" charset="0"/>
            </a:endParaRPr>
          </a:p>
        </p:txBody>
      </p:sp>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BRDF Computation</a:t>
            </a:r>
          </a:p>
        </p:txBody>
      </p:sp>
      <p:sp>
        <p:nvSpPr>
          <p:cNvPr id="2" name="Right Brace 1"/>
          <p:cNvSpPr/>
          <p:nvPr/>
        </p:nvSpPr>
        <p:spPr>
          <a:xfrm>
            <a:off x="3416300" y="4114800"/>
            <a:ext cx="241300" cy="381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 name="Right Brace 4"/>
          <p:cNvSpPr/>
          <p:nvPr/>
        </p:nvSpPr>
        <p:spPr>
          <a:xfrm>
            <a:off x="3416300" y="4648200"/>
            <a:ext cx="241300" cy="4127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TextBox 3"/>
          <p:cNvSpPr txBox="1"/>
          <p:nvPr/>
        </p:nvSpPr>
        <p:spPr>
          <a:xfrm>
            <a:off x="3886200" y="4114800"/>
            <a:ext cx="3352800" cy="369332"/>
          </a:xfrm>
          <a:prstGeom prst="rect">
            <a:avLst/>
          </a:prstGeom>
          <a:noFill/>
        </p:spPr>
        <p:txBody>
          <a:bodyPr wrap="square" rtlCol="0">
            <a:spAutoFit/>
          </a:bodyPr>
          <a:lstStyle/>
          <a:p>
            <a:r>
              <a:rPr lang="fr-FR" dirty="0" smtClean="0"/>
              <a:t>Stochastic methods</a:t>
            </a:r>
            <a:endParaRPr lang="fr-FR" dirty="0"/>
          </a:p>
        </p:txBody>
      </p:sp>
      <p:sp>
        <p:nvSpPr>
          <p:cNvPr id="7" name="TextBox 6"/>
          <p:cNvSpPr txBox="1"/>
          <p:nvPr/>
        </p:nvSpPr>
        <p:spPr>
          <a:xfrm>
            <a:off x="3886200" y="4691618"/>
            <a:ext cx="3352800" cy="369332"/>
          </a:xfrm>
          <a:prstGeom prst="rect">
            <a:avLst/>
          </a:prstGeom>
          <a:noFill/>
        </p:spPr>
        <p:txBody>
          <a:bodyPr wrap="square" rtlCol="0">
            <a:spAutoFit/>
          </a:bodyPr>
          <a:lstStyle/>
          <a:p>
            <a:r>
              <a:rPr lang="fr-FR" dirty="0" smtClean="0"/>
              <a:t>Deterministic methods</a:t>
            </a:r>
            <a:endParaRPr lang="fr-FR" dirty="0"/>
          </a:p>
        </p:txBody>
      </p:sp>
    </p:spTree>
    <p:extLst>
      <p:ext uri="{BB962C8B-B14F-4D97-AF65-F5344CB8AC3E}">
        <p14:creationId xmlns:p14="http://schemas.microsoft.com/office/powerpoint/2010/main" val="14161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31838"/>
            <a:ext cx="8229600" cy="944562"/>
          </a:xfrm>
        </p:spPr>
        <p:txBody>
          <a:bodyPr/>
          <a:lstStyle/>
          <a:p>
            <a:pPr algn="l"/>
            <a:r>
              <a:rPr lang="en-US" sz="2800" dirty="0" smtClean="0">
                <a:latin typeface="Gotham-Black" charset="0"/>
              </a:rPr>
              <a:t>BRDF Computation</a:t>
            </a:r>
          </a:p>
        </p:txBody>
      </p:sp>
      <p:sp>
        <p:nvSpPr>
          <p:cNvPr id="57" name="Rounded Rectangle 56"/>
          <p:cNvSpPr/>
          <p:nvPr/>
        </p:nvSpPr>
        <p:spPr>
          <a:xfrm>
            <a:off x="1504844" y="4417596"/>
            <a:ext cx="5873022" cy="809454"/>
          </a:xfrm>
          <a:prstGeom prst="roundRect">
            <a:avLst/>
          </a:prstGeom>
          <a:solidFill>
            <a:srgbClr val="C6D9F1">
              <a:alpha val="20000"/>
            </a:srgb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1">
                  <a:lumMod val="40000"/>
                  <a:lumOff val="60000"/>
                </a:schemeClr>
              </a:solidFill>
            </a:endParaRPr>
          </a:p>
        </p:txBody>
      </p:sp>
      <p:grpSp>
        <p:nvGrpSpPr>
          <p:cNvPr id="40" name="Group 39"/>
          <p:cNvGrpSpPr/>
          <p:nvPr/>
        </p:nvGrpSpPr>
        <p:grpSpPr>
          <a:xfrm>
            <a:off x="1602530" y="5260802"/>
            <a:ext cx="5709287" cy="135696"/>
            <a:chOff x="2195512" y="4405761"/>
            <a:chExt cx="4953000" cy="76200"/>
          </a:xfrm>
        </p:grpSpPr>
        <p:cxnSp>
          <p:nvCxnSpPr>
            <p:cNvPr id="41" name="Straight Connector 40"/>
            <p:cNvCxnSpPr/>
            <p:nvPr/>
          </p:nvCxnSpPr>
          <p:spPr>
            <a:xfrm>
              <a:off x="2195512" y="4405761"/>
              <a:ext cx="4953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350293"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65985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969418"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317676"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665934"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033539"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6245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72012"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8157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29113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600700"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948957"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297215"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66482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993731" y="4405761"/>
              <a:ext cx="154781" cy="76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8" name="Straight Connector 57"/>
          <p:cNvCxnSpPr/>
          <p:nvPr/>
        </p:nvCxnSpPr>
        <p:spPr>
          <a:xfrm>
            <a:off x="1504844" y="4417596"/>
            <a:ext cx="59046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3052762" y="3810000"/>
            <a:ext cx="571500" cy="59892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1878577" y="3440668"/>
                <a:ext cx="999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m:t>
                      </m:r>
                      <m:sSub>
                        <m:sSubPr>
                          <m:ctrlPr>
                            <a:rPr lang="fr-FR" b="0" i="1" smtClean="0">
                              <a:latin typeface="Cambria Math"/>
                            </a:rPr>
                          </m:ctrlPr>
                        </m:sSubPr>
                        <m:e>
                          <m:r>
                            <a:rPr lang="fr-FR" b="0" i="1" smtClean="0">
                              <a:latin typeface="Cambria Math"/>
                              <a:ea typeface="Cambria Math"/>
                            </a:rPr>
                            <m:t>𝜔</m:t>
                          </m:r>
                        </m:e>
                        <m:sub>
                          <m:r>
                            <a:rPr lang="fr-FR" b="0" i="1" smtClean="0">
                              <a:latin typeface="Cambria Math"/>
                            </a:rPr>
                            <m:t>𝑜𝑢𝑡</m:t>
                          </m:r>
                        </m:sub>
                      </m:sSub>
                      <m:r>
                        <a:rPr lang="fr-FR" b="0" i="1" smtClean="0">
                          <a:latin typeface="Cambria Math"/>
                          <a:ea typeface="Cambria Math"/>
                        </a:rPr>
                        <m:t>)</m:t>
                      </m:r>
                    </m:oMath>
                  </m:oMathPara>
                </a14:m>
                <a:endParaRPr lang="fr-FR" dirty="0"/>
              </a:p>
            </p:txBody>
          </p:sp>
        </mc:Choice>
        <mc:Fallback xmlns="">
          <p:sp>
            <p:nvSpPr>
              <p:cNvPr id="61" name="TextBox 60"/>
              <p:cNvSpPr txBox="1">
                <a:spLocks noRot="1" noChangeAspect="1" noMove="1" noResize="1" noEditPoints="1" noAdjustHandles="1" noChangeArrowheads="1" noChangeShapeType="1" noTextEdit="1"/>
              </p:cNvSpPr>
              <p:nvPr/>
            </p:nvSpPr>
            <p:spPr>
              <a:xfrm>
                <a:off x="1878577" y="3440668"/>
                <a:ext cx="999504" cy="369332"/>
              </a:xfrm>
              <a:prstGeom prst="rect">
                <a:avLst/>
              </a:prstGeom>
              <a:blipFill rotWithShape="1">
                <a:blip r:embed="rId3"/>
                <a:stretch>
                  <a:fillRect b="-13115"/>
                </a:stretch>
              </a:blipFill>
            </p:spPr>
            <p:txBody>
              <a:bodyPr/>
              <a:lstStyle/>
              <a:p>
                <a:r>
                  <a:rPr lang="fr-FR">
                    <a:noFill/>
                  </a:rPr>
                  <a:t> </a:t>
                </a:r>
              </a:p>
            </p:txBody>
          </p:sp>
        </mc:Fallback>
      </mc:AlternateContent>
      <p:cxnSp>
        <p:nvCxnSpPr>
          <p:cNvPr id="63" name="Straight Arrow Connector 62"/>
          <p:cNvCxnSpPr/>
          <p:nvPr/>
        </p:nvCxnSpPr>
        <p:spPr>
          <a:xfrm flipH="1" flipV="1">
            <a:off x="5705350" y="3810000"/>
            <a:ext cx="571500" cy="598920"/>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4547034" y="3447925"/>
                <a:ext cx="999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m:t>
                      </m:r>
                      <m:sSub>
                        <m:sSubPr>
                          <m:ctrlPr>
                            <a:rPr lang="fr-FR" b="0" i="1" smtClean="0">
                              <a:latin typeface="Cambria Math"/>
                            </a:rPr>
                          </m:ctrlPr>
                        </m:sSubPr>
                        <m:e>
                          <m:r>
                            <a:rPr lang="fr-FR" b="0" i="1" smtClean="0">
                              <a:latin typeface="Cambria Math"/>
                              <a:ea typeface="Cambria Math"/>
                            </a:rPr>
                            <m:t>𝜔</m:t>
                          </m:r>
                        </m:e>
                        <m:sub>
                          <m:r>
                            <a:rPr lang="fr-FR" b="0" i="1" smtClean="0">
                              <a:latin typeface="Cambria Math"/>
                            </a:rPr>
                            <m:t>𝑜𝑢𝑡</m:t>
                          </m:r>
                        </m:sub>
                      </m:sSub>
                      <m:r>
                        <a:rPr lang="fr-FR" b="0" i="1" smtClean="0">
                          <a:latin typeface="Cambria Math"/>
                          <a:ea typeface="Cambria Math"/>
                        </a:rPr>
                        <m:t>)</m:t>
                      </m:r>
                    </m:oMath>
                  </m:oMathPara>
                </a14:m>
                <a:endParaRPr lang="fr-FR" dirty="0"/>
              </a:p>
            </p:txBody>
          </p:sp>
        </mc:Choice>
        <mc:Fallback xmlns="">
          <p:sp>
            <p:nvSpPr>
              <p:cNvPr id="64" name="TextBox 63"/>
              <p:cNvSpPr txBox="1">
                <a:spLocks noRot="1" noChangeAspect="1" noMove="1" noResize="1" noEditPoints="1" noAdjustHandles="1" noChangeArrowheads="1" noChangeShapeType="1" noTextEdit="1"/>
              </p:cNvSpPr>
              <p:nvPr/>
            </p:nvSpPr>
            <p:spPr>
              <a:xfrm>
                <a:off x="4547034" y="3447925"/>
                <a:ext cx="999504" cy="369332"/>
              </a:xfrm>
              <a:prstGeom prst="rect">
                <a:avLst/>
              </a:prstGeom>
              <a:blipFill rotWithShape="1">
                <a:blip r:embed="rId4"/>
                <a:stretch>
                  <a:fillRect b="-15000"/>
                </a:stretch>
              </a:blipFill>
            </p:spPr>
            <p:txBody>
              <a:bodyPr/>
              <a:lstStyle/>
              <a:p>
                <a:r>
                  <a:rPr lang="fr-FR">
                    <a:noFill/>
                  </a:rPr>
                  <a:t> </a:t>
                </a:r>
              </a:p>
            </p:txBody>
          </p:sp>
        </mc:Fallback>
      </mc:AlternateContent>
      <p:sp>
        <p:nvSpPr>
          <p:cNvPr id="31" name="Content Placeholder 2"/>
          <p:cNvSpPr txBox="1">
            <a:spLocks/>
          </p:cNvSpPr>
          <p:nvPr/>
        </p:nvSpPr>
        <p:spPr bwMode="auto">
          <a:xfrm>
            <a:off x="457200" y="19050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1800" dirty="0" smtClean="0">
                <a:latin typeface="Gotham-Bold" charset="0"/>
              </a:rPr>
              <a:t>Our computation makes several assumptions on the material:</a:t>
            </a:r>
            <a:endParaRPr lang="en-US" sz="1800" dirty="0" smtClean="0">
              <a:latin typeface="Gotham-Book" charset="0"/>
            </a:endParaRPr>
          </a:p>
          <a:p>
            <a:r>
              <a:rPr lang="en-US" sz="1800" dirty="0" smtClean="0">
                <a:latin typeface="Gotham-Book" charset="0"/>
              </a:rPr>
              <a:t>Plane parallel medium</a:t>
            </a:r>
          </a:p>
        </p:txBody>
      </p:sp>
    </p:spTree>
    <p:extLst>
      <p:ext uri="{BB962C8B-B14F-4D97-AF65-F5344CB8AC3E}">
        <p14:creationId xmlns:p14="http://schemas.microsoft.com/office/powerpoint/2010/main" val="187837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fade">
                                      <p:cBhvr>
                                        <p:cTn id="7"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3433</TotalTime>
  <Words>4237</Words>
  <Application>Microsoft Office PowerPoint</Application>
  <PresentationFormat>On-screen Show (4:3)</PresentationFormat>
  <Paragraphs>319</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Green's function solution to subsurface light transport for BRDF computation</vt:lpstr>
      <vt:lpstr>Painted materials:</vt:lpstr>
      <vt:lpstr>Painted materials:</vt:lpstr>
      <vt:lpstr>Painted materials:</vt:lpstr>
      <vt:lpstr>Painted materials:</vt:lpstr>
      <vt:lpstr>Our goal:</vt:lpstr>
      <vt:lpstr>BRDF Computation</vt:lpstr>
      <vt:lpstr>BRDF Computation</vt:lpstr>
      <vt:lpstr>BRDF Computation</vt:lpstr>
      <vt:lpstr>BRDF Computation</vt:lpstr>
      <vt:lpstr>BRDF Computation</vt:lpstr>
      <vt:lpstr>BRDF Computation</vt:lpstr>
      <vt:lpstr>Radiative Transfer Equation</vt:lpstr>
      <vt:lpstr>Radiative Transfer Equation</vt:lpstr>
      <vt:lpstr>Radiative Transfer Equation</vt:lpstr>
      <vt:lpstr>RTE Solution</vt:lpstr>
      <vt:lpstr>RTE Solution</vt:lpstr>
      <vt:lpstr>RTE Solution</vt:lpstr>
      <vt:lpstr>RTE Solution</vt:lpstr>
      <vt:lpstr>RTE Solution</vt:lpstr>
      <vt:lpstr>Green’s function solution</vt:lpstr>
      <vt:lpstr>Green’s function solution</vt:lpstr>
      <vt:lpstr>Green’s function solution</vt:lpstr>
      <vt:lpstr>Back to the RTE</vt:lpstr>
      <vt:lpstr>Back to the RTE</vt:lpstr>
      <vt:lpstr>RTE Solution</vt:lpstr>
      <vt:lpstr>Is it faster?</vt:lpstr>
      <vt:lpstr>Results</vt:lpstr>
      <vt:lpstr>Results</vt:lpstr>
      <vt:lpstr>Results</vt:lpstr>
      <vt:lpstr>Thank you</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Haar</dc:creator>
  <cp:lastModifiedBy>Bobbyblues</cp:lastModifiedBy>
  <cp:revision>118</cp:revision>
  <cp:lastPrinted>2009-05-20T17:13:00Z</cp:lastPrinted>
  <dcterms:created xsi:type="dcterms:W3CDTF">2010-03-30T20:16:01Z</dcterms:created>
  <dcterms:modified xsi:type="dcterms:W3CDTF">2013-05-03T04:38:08Z</dcterms:modified>
</cp:coreProperties>
</file>